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85"/>
  </p:notesMasterIdLst>
  <p:sldIdLst>
    <p:sldId id="256" r:id="rId3"/>
    <p:sldId id="257" r:id="rId4"/>
    <p:sldId id="918" r:id="rId5"/>
    <p:sldId id="258" r:id="rId6"/>
    <p:sldId id="259" r:id="rId7"/>
    <p:sldId id="883" r:id="rId8"/>
    <p:sldId id="948" r:id="rId9"/>
    <p:sldId id="263" r:id="rId10"/>
    <p:sldId id="919" r:id="rId11"/>
    <p:sldId id="260" r:id="rId12"/>
    <p:sldId id="862" r:id="rId13"/>
    <p:sldId id="957" r:id="rId14"/>
    <p:sldId id="958" r:id="rId15"/>
    <p:sldId id="1018" r:id="rId16"/>
    <p:sldId id="864" r:id="rId17"/>
    <p:sldId id="865" r:id="rId18"/>
    <p:sldId id="949" r:id="rId19"/>
    <p:sldId id="950" r:id="rId20"/>
    <p:sldId id="952" r:id="rId21"/>
    <p:sldId id="959" r:id="rId22"/>
    <p:sldId id="1006" r:id="rId23"/>
    <p:sldId id="962" r:id="rId24"/>
    <p:sldId id="961" r:id="rId25"/>
    <p:sldId id="927" r:id="rId26"/>
    <p:sldId id="273" r:id="rId27"/>
    <p:sldId id="943" r:id="rId28"/>
    <p:sldId id="944" r:id="rId29"/>
    <p:sldId id="1019" r:id="rId30"/>
    <p:sldId id="888" r:id="rId31"/>
    <p:sldId id="947" r:id="rId32"/>
    <p:sldId id="1022" r:id="rId33"/>
    <p:sldId id="1007" r:id="rId34"/>
    <p:sldId id="262" r:id="rId35"/>
    <p:sldId id="928" r:id="rId36"/>
    <p:sldId id="1005" r:id="rId37"/>
    <p:sldId id="1008" r:id="rId38"/>
    <p:sldId id="971" r:id="rId39"/>
    <p:sldId id="972" r:id="rId40"/>
    <p:sldId id="1020" r:id="rId41"/>
    <p:sldId id="932" r:id="rId42"/>
    <p:sldId id="1009" r:id="rId43"/>
    <p:sldId id="933" r:id="rId44"/>
    <p:sldId id="1001" r:id="rId45"/>
    <p:sldId id="998" r:id="rId46"/>
    <p:sldId id="997" r:id="rId47"/>
    <p:sldId id="975" r:id="rId48"/>
    <p:sldId id="999" r:id="rId49"/>
    <p:sldId id="977" r:id="rId50"/>
    <p:sldId id="976" r:id="rId51"/>
    <p:sldId id="967" r:id="rId52"/>
    <p:sldId id="968" r:id="rId53"/>
    <p:sldId id="931" r:id="rId54"/>
    <p:sldId id="966" r:id="rId55"/>
    <p:sldId id="1002" r:id="rId56"/>
    <p:sldId id="1011" r:id="rId57"/>
    <p:sldId id="1012" r:id="rId58"/>
    <p:sldId id="991" r:id="rId59"/>
    <p:sldId id="990" r:id="rId60"/>
    <p:sldId id="1013" r:id="rId61"/>
    <p:sldId id="994" r:id="rId62"/>
    <p:sldId id="1014" r:id="rId63"/>
    <p:sldId id="1015" r:id="rId64"/>
    <p:sldId id="1016" r:id="rId65"/>
    <p:sldId id="1017" r:id="rId66"/>
    <p:sldId id="1010" r:id="rId67"/>
    <p:sldId id="941" r:id="rId68"/>
    <p:sldId id="973" r:id="rId69"/>
    <p:sldId id="1023" r:id="rId70"/>
    <p:sldId id="1024" r:id="rId71"/>
    <p:sldId id="1025" r:id="rId72"/>
    <p:sldId id="1026" r:id="rId73"/>
    <p:sldId id="1027" r:id="rId74"/>
    <p:sldId id="1028" r:id="rId75"/>
    <p:sldId id="1029" r:id="rId76"/>
    <p:sldId id="1030" r:id="rId77"/>
    <p:sldId id="1031" r:id="rId78"/>
    <p:sldId id="1032" r:id="rId79"/>
    <p:sldId id="1033" r:id="rId80"/>
    <p:sldId id="1034" r:id="rId81"/>
    <p:sldId id="1035" r:id="rId82"/>
    <p:sldId id="1036" r:id="rId83"/>
    <p:sldId id="1037" r:id="rId84"/>
  </p:sldIdLst>
  <p:sldSz cx="12192000" cy="685800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33"/>
    <a:srgbClr val="00B050"/>
    <a:srgbClr val="BBE0E3"/>
    <a:srgbClr val="FBA9A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0" autoAdjust="0"/>
    <p:restoredTop sz="94660"/>
  </p:normalViewPr>
  <p:slideViewPr>
    <p:cSldViewPr snapToGrid="0">
      <p:cViewPr varScale="1">
        <p:scale>
          <a:sx n="85" d="100"/>
          <a:sy n="85" d="100"/>
        </p:scale>
        <p:origin x="7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DC0A5-946A-458C-A050-722214758708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CEDAC-DEC4-4D8B-8485-EA705668F3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230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855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104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077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518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0543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3372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3149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5425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876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393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7765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08314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3585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8273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9044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5831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6994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6820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2207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46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2605" y="1347759"/>
            <a:ext cx="11554963" cy="4900641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993967" y="6459580"/>
            <a:ext cx="1054100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006C30"/>
                </a:solidFill>
              </a:defRPr>
            </a:lvl1pPr>
          </a:lstStyle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08001" y="6459579"/>
            <a:ext cx="10310348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6C30"/>
                </a:solidFill>
              </a:defRPr>
            </a:lvl1pPr>
          </a:lstStyle>
          <a:p>
            <a:r>
              <a:rPr lang="de-DE"/>
              <a:t>Vortrags-Kurztitel (Für alle Folien setzen: Klick auf "Einfügen" - "Kopf- und Fußzeile")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2208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3.w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.wmf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"/>
          <p:cNvGrpSpPr/>
          <p:nvPr/>
        </p:nvGrpSpPr>
        <p:grpSpPr>
          <a:xfrm>
            <a:off x="0" y="0"/>
            <a:ext cx="12205080" cy="6857280"/>
            <a:chOff x="0" y="0"/>
            <a:chExt cx="12205080" cy="6857280"/>
          </a:xfrm>
        </p:grpSpPr>
        <p:pic>
          <p:nvPicPr>
            <p:cNvPr id="13" name="Picture 32" descr="standard"/>
            <p:cNvPicPr/>
            <p:nvPr/>
          </p:nvPicPr>
          <p:blipFill>
            <a:blip r:embed="rId14"/>
            <a:stretch/>
          </p:blipFill>
          <p:spPr>
            <a:xfrm>
              <a:off x="3076920" y="0"/>
              <a:ext cx="9128160" cy="6857280"/>
            </a:xfrm>
            <a:prstGeom prst="rect">
              <a:avLst/>
            </a:prstGeom>
            <a:ln w="9525">
              <a:noFill/>
            </a:ln>
          </p:spPr>
        </p:pic>
        <p:pic>
          <p:nvPicPr>
            <p:cNvPr id="2" name="Picture 32" descr="standard"/>
            <p:cNvPicPr/>
            <p:nvPr/>
          </p:nvPicPr>
          <p:blipFill>
            <a:blip r:embed="rId14"/>
            <a:srcRect r="35185"/>
            <a:stretch/>
          </p:blipFill>
          <p:spPr>
            <a:xfrm>
              <a:off x="0" y="0"/>
              <a:ext cx="5915160" cy="6857280"/>
            </a:xfrm>
            <a:prstGeom prst="rect">
              <a:avLst/>
            </a:prstGeom>
            <a:ln w="9525">
              <a:noFill/>
            </a:ln>
          </p:spPr>
        </p:pic>
      </p:grpSp>
      <p:pic>
        <p:nvPicPr>
          <p:cNvPr id="3" name="Grafik 9" descr="mnmLogoNeu-50grau.pdf.emf"/>
          <p:cNvPicPr/>
          <p:nvPr/>
        </p:nvPicPr>
        <p:blipFill>
          <a:blip r:embed="rId15"/>
          <a:stretch/>
        </p:blipFill>
        <p:spPr>
          <a:xfrm>
            <a:off x="9363960" y="474480"/>
            <a:ext cx="1734480" cy="484920"/>
          </a:xfrm>
          <a:prstGeom prst="rect">
            <a:avLst/>
          </a:prstGeom>
          <a:ln w="9525">
            <a:noFill/>
          </a:ln>
        </p:spPr>
      </p:pic>
      <p:pic>
        <p:nvPicPr>
          <p:cNvPr id="4" name="Grafik 10" descr="IFI_notext-neueFarben.eps.emf"/>
          <p:cNvPicPr/>
          <p:nvPr/>
        </p:nvPicPr>
        <p:blipFill>
          <a:blip r:embed="rId16"/>
          <a:stretch/>
        </p:blipFill>
        <p:spPr>
          <a:xfrm>
            <a:off x="10716840" y="214560"/>
            <a:ext cx="289440" cy="441360"/>
          </a:xfrm>
          <a:prstGeom prst="rect">
            <a:avLst/>
          </a:prstGeom>
          <a:ln w="9525">
            <a:noFill/>
          </a:ln>
        </p:spPr>
      </p:pic>
      <p:sp>
        <p:nvSpPr>
          <p:cNvPr id="5" name="CustomShape 2" hidden="1"/>
          <p:cNvSpPr/>
          <p:nvPr/>
        </p:nvSpPr>
        <p:spPr>
          <a:xfrm>
            <a:off x="0" y="1197000"/>
            <a:ext cx="12191400" cy="5292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3" hidden="1"/>
          <p:cNvSpPr/>
          <p:nvPr/>
        </p:nvSpPr>
        <p:spPr>
          <a:xfrm>
            <a:off x="0" y="1197000"/>
            <a:ext cx="12191400" cy="52556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4"/>
          <p:cNvGrpSpPr/>
          <p:nvPr/>
        </p:nvGrpSpPr>
        <p:grpSpPr>
          <a:xfrm>
            <a:off x="0" y="0"/>
            <a:ext cx="12191400" cy="6868800"/>
            <a:chOff x="0" y="0"/>
            <a:chExt cx="12191400" cy="6868800"/>
          </a:xfrm>
        </p:grpSpPr>
        <p:pic>
          <p:nvPicPr>
            <p:cNvPr id="8" name="Picture 70" descr="start"/>
            <p:cNvPicPr/>
            <p:nvPr/>
          </p:nvPicPr>
          <p:blipFill>
            <a:blip r:embed="rId17"/>
            <a:stretch/>
          </p:blipFill>
          <p:spPr>
            <a:xfrm>
              <a:off x="3048120" y="0"/>
              <a:ext cx="9143280" cy="6868800"/>
            </a:xfrm>
            <a:prstGeom prst="rect">
              <a:avLst/>
            </a:prstGeom>
            <a:ln w="9525">
              <a:noFill/>
            </a:ln>
          </p:spPr>
        </p:pic>
        <p:pic>
          <p:nvPicPr>
            <p:cNvPr id="9" name="Picture 70" descr="start"/>
            <p:cNvPicPr/>
            <p:nvPr/>
          </p:nvPicPr>
          <p:blipFill>
            <a:blip r:embed="rId17"/>
            <a:srcRect r="40018"/>
            <a:stretch/>
          </p:blipFill>
          <p:spPr>
            <a:xfrm>
              <a:off x="0" y="0"/>
              <a:ext cx="5483160" cy="6868800"/>
            </a:xfrm>
            <a:prstGeom prst="rect">
              <a:avLst/>
            </a:prstGeom>
            <a:ln w="9525">
              <a:noFill/>
            </a:ln>
          </p:spPr>
        </p:pic>
      </p:grpSp>
      <p:sp>
        <p:nvSpPr>
          <p:cNvPr id="10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1"/>
          <p:cNvGrpSpPr/>
          <p:nvPr/>
        </p:nvGrpSpPr>
        <p:grpSpPr>
          <a:xfrm>
            <a:off x="0" y="0"/>
            <a:ext cx="12205080" cy="6857280"/>
            <a:chOff x="0" y="0"/>
            <a:chExt cx="12205080" cy="6857280"/>
          </a:xfrm>
        </p:grpSpPr>
        <p:pic>
          <p:nvPicPr>
            <p:cNvPr id="49" name="Picture 32" descr="standard"/>
            <p:cNvPicPr/>
            <p:nvPr/>
          </p:nvPicPr>
          <p:blipFill>
            <a:blip r:embed="rId15"/>
            <a:stretch/>
          </p:blipFill>
          <p:spPr>
            <a:xfrm>
              <a:off x="3076920" y="0"/>
              <a:ext cx="9128160" cy="6857280"/>
            </a:xfrm>
            <a:prstGeom prst="rect">
              <a:avLst/>
            </a:prstGeom>
            <a:ln w="9525">
              <a:noFill/>
            </a:ln>
          </p:spPr>
        </p:pic>
        <p:pic>
          <p:nvPicPr>
            <p:cNvPr id="50" name="Picture 32" descr="standard"/>
            <p:cNvPicPr/>
            <p:nvPr/>
          </p:nvPicPr>
          <p:blipFill>
            <a:blip r:embed="rId15"/>
            <a:srcRect r="35185"/>
            <a:stretch/>
          </p:blipFill>
          <p:spPr>
            <a:xfrm>
              <a:off x="0" y="0"/>
              <a:ext cx="5915160" cy="6857280"/>
            </a:xfrm>
            <a:prstGeom prst="rect">
              <a:avLst/>
            </a:prstGeom>
            <a:ln w="9525">
              <a:noFill/>
            </a:ln>
          </p:spPr>
        </p:pic>
      </p:grpSp>
      <p:pic>
        <p:nvPicPr>
          <p:cNvPr id="51" name="Grafik 9" descr="mnmLogoNeu-50grau.pdf.emf"/>
          <p:cNvPicPr/>
          <p:nvPr/>
        </p:nvPicPr>
        <p:blipFill>
          <a:blip r:embed="rId16"/>
          <a:stretch/>
        </p:blipFill>
        <p:spPr>
          <a:xfrm>
            <a:off x="9363960" y="474480"/>
            <a:ext cx="1734480" cy="484920"/>
          </a:xfrm>
          <a:prstGeom prst="rect">
            <a:avLst/>
          </a:prstGeom>
          <a:ln w="9525">
            <a:noFill/>
          </a:ln>
        </p:spPr>
      </p:pic>
      <p:pic>
        <p:nvPicPr>
          <p:cNvPr id="52" name="Grafik 10" descr="IFI_notext-neueFarben.eps.emf"/>
          <p:cNvPicPr/>
          <p:nvPr/>
        </p:nvPicPr>
        <p:blipFill>
          <a:blip r:embed="rId17"/>
          <a:stretch/>
        </p:blipFill>
        <p:spPr>
          <a:xfrm>
            <a:off x="10716840" y="214560"/>
            <a:ext cx="289440" cy="441360"/>
          </a:xfrm>
          <a:prstGeom prst="rect">
            <a:avLst/>
          </a:prstGeom>
          <a:ln w="9525">
            <a:noFill/>
          </a:ln>
        </p:spPr>
      </p:pic>
      <p:sp>
        <p:nvSpPr>
          <p:cNvPr id="53" name="CustomShape 2"/>
          <p:cNvSpPr/>
          <p:nvPr/>
        </p:nvSpPr>
        <p:spPr>
          <a:xfrm>
            <a:off x="0" y="1197000"/>
            <a:ext cx="12191400" cy="5292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CustomShape 3"/>
          <p:cNvSpPr/>
          <p:nvPr/>
        </p:nvSpPr>
        <p:spPr>
          <a:xfrm>
            <a:off x="0" y="1197000"/>
            <a:ext cx="12191400" cy="52556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1523880" y="2332821"/>
            <a:ext cx="9467280" cy="1531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4000"/>
          </a:bodyPr>
          <a:lstStyle/>
          <a:p>
            <a:pPr>
              <a:lnSpc>
                <a:spcPct val="80000"/>
              </a:lnSpc>
            </a:pPr>
            <a:r>
              <a:rPr lang="de-DE" sz="8800" b="1" strike="noStrike" spc="-1" dirty="0" err="1">
                <a:solidFill>
                  <a:srgbClr val="000000"/>
                </a:solidFill>
                <a:latin typeface="LMU CompatilFact"/>
              </a:rPr>
              <a:t>Weather</a:t>
            </a:r>
            <a:r>
              <a:rPr lang="de-DE" sz="8800" b="1" strike="noStrike" spc="-1" dirty="0">
                <a:solidFill>
                  <a:srgbClr val="000000"/>
                </a:solidFill>
                <a:latin typeface="LMU CompatilFact"/>
              </a:rPr>
              <a:t> </a:t>
            </a:r>
            <a:r>
              <a:rPr lang="de-DE" sz="8800" b="1" strike="noStrike" spc="-1" dirty="0" err="1">
                <a:solidFill>
                  <a:srgbClr val="000000"/>
                </a:solidFill>
                <a:latin typeface="LMU CompatilFact"/>
              </a:rPr>
              <a:t>Frog</a:t>
            </a:r>
            <a:endParaRPr lang="en-US" sz="8800" b="0" strike="noStrike" spc="-1" dirty="0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1337400" y="1413180"/>
            <a:ext cx="9840240" cy="683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Katja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LMU CompatilFact"/>
              </a:rPr>
              <a:t>Gutmair</a:t>
            </a: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, Stella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LMU CompatilFact"/>
              </a:rPr>
              <a:t>Akouete</a:t>
            </a: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, Noah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LMU CompatilFact"/>
              </a:rPr>
              <a:t>Hurmer</a:t>
            </a: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 und Anne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LMU CompatilFact"/>
              </a:rPr>
              <a:t>Gritto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1348560" y="3618124"/>
            <a:ext cx="9829080" cy="2606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Symbol"/>
              <a:buChar char="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Abschlusspräsentation am 01. März 2021</a:t>
            </a:r>
            <a:endParaRPr lang="en-US" sz="2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Symbol"/>
              <a:buChar char="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Institut: Statistik </a:t>
            </a:r>
            <a:endParaRPr lang="en-US" sz="2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Symbol"/>
              <a:buChar char="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Veranstaltung: Statistisches Praktikum</a:t>
            </a:r>
            <a:endParaRPr lang="en-US" sz="2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Symbol"/>
              <a:buChar char="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Projektpartner: M.Sc. Maximilian Weigert und </a:t>
            </a:r>
            <a:b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                            </a:t>
            </a:r>
            <a:r>
              <a:rPr lang="de-DE" sz="100" b="0" strike="noStrike" spc="-1" dirty="0">
                <a:solidFill>
                  <a:srgbClr val="000000"/>
                </a:solidFill>
                <a:latin typeface="LMU CompatilFact"/>
              </a:rPr>
              <a:t>                   </a:t>
            </a: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M.Sc. Magdalena </a:t>
            </a:r>
            <a:r>
              <a:rPr lang="de-DE" sz="100" b="0" strike="noStrike" spc="-1" dirty="0">
                <a:solidFill>
                  <a:srgbClr val="000000"/>
                </a:solidFill>
                <a:latin typeface="LMU CompatilFact"/>
              </a:rPr>
              <a:t>   </a:t>
            </a: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Mittermeier</a:t>
            </a:r>
            <a:endParaRPr lang="en-US" sz="2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Symbol"/>
              <a:buChar char="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Betreuer: Prof. Dr. Helmut Küchenhoff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D8E73F54-8C99-49E4-B8E1-DC7C9755D06D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10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CustomShape 6"/>
              <p:cNvSpPr/>
              <p:nvPr/>
            </p:nvSpPr>
            <p:spPr>
              <a:xfrm>
                <a:off x="140400" y="2286000"/>
                <a:ext cx="11554200" cy="381564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b="0" strike="noStrike" spc="-1" dirty="0">
                    <a:solidFill>
                      <a:srgbClr val="000000"/>
                    </a:solidFill>
                    <a:latin typeface="LMU CompatilFact"/>
                  </a:rPr>
                  <a:t>Pro Tag Messungen an 160 Standorten zu 4 Zeitpunkten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b="0" strike="noStrike" spc="-1" dirty="0">
                    <a:solidFill>
                      <a:srgbClr val="000000"/>
                    </a:solidFill>
                    <a:latin typeface="LMU CompatilFact"/>
                  </a:rPr>
                  <a:t>	Luftdruck in </a:t>
                </a:r>
                <a:r>
                  <a:rPr lang="de-DE" sz="2000" b="0" strike="noStrike" spc="-1" dirty="0" err="1">
                    <a:solidFill>
                      <a:srgbClr val="000000"/>
                    </a:solidFill>
                    <a:latin typeface="LMU CompatilFact"/>
                  </a:rPr>
                  <a:t>Pa</a:t>
                </a:r>
                <a:r>
                  <a:rPr lang="de-DE" sz="2000" b="0" strike="noStrike" spc="-1" dirty="0">
                    <a:solidFill>
                      <a:srgbClr val="000000"/>
                    </a:solidFill>
                    <a:latin typeface="LMU CompatilFact"/>
                  </a:rPr>
                  <a:t> auf Meeresspiegelhöhe (</a:t>
                </a:r>
                <a:r>
                  <a:rPr lang="de-DE" sz="2000" b="0" strike="noStrike" spc="-1" dirty="0" err="1">
                    <a:solidFill>
                      <a:srgbClr val="000000"/>
                    </a:solidFill>
                    <a:latin typeface="LMU CompatilFact"/>
                  </a:rPr>
                  <a:t>mslp</a:t>
                </a:r>
                <a:r>
                  <a:rPr lang="de-DE" sz="2000" b="0" strike="noStrike" spc="-1" dirty="0">
                    <a:solidFill>
                      <a:srgbClr val="000000"/>
                    </a:solidFill>
                    <a:latin typeface="LMU CompatilFact"/>
                  </a:rPr>
                  <a:t>) </a:t>
                </a:r>
                <a:endParaRPr lang="en-US" sz="2000" spc="-1" dirty="0">
                  <a:latin typeface="LMU CompatilFact"/>
                </a:endParaRP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b="0" strike="noStrike" spc="-1" dirty="0">
                    <a:solidFill>
                      <a:srgbClr val="000000"/>
                    </a:solidFill>
                    <a:latin typeface="LMU CompatilFact"/>
                  </a:rPr>
                  <a:t>	Geopotential </a:t>
                </a:r>
                <a:r>
                  <a:rPr lang="de-DE" sz="2000" dirty="0">
                    <a:latin typeface="LMU CompatilFact"/>
                  </a:rPr>
                  <a:t>auf 500 hPa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de-DE" sz="200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e-DE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sz="200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b="0" strike="noStrike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trike="noStrike" spc="-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0" i="1" strike="noStrike" spc="-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de-DE" b="0" i="1" strike="noStrike" spc="-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trike="noStrike" spc="-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trike="noStrike" spc="-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9.80665</m:t>
                        </m:r>
                      </m:den>
                    </m:f>
                    <m:r>
                      <a:rPr lang="de-DE" b="0" i="1" strike="noStrike" spc="-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0" i="1" strike="noStrike" spc="-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𝑔𝑝𝑚</m:t>
                    </m:r>
                  </m:oMath>
                </a14:m>
                <a:r>
                  <a:rPr lang="en-US" sz="2000" b="0" strike="noStrike" spc="-1" dirty="0">
                    <a:latin typeface="LMU CompatilFact"/>
                  </a:rPr>
                  <a:t> (</a:t>
                </a:r>
                <a:r>
                  <a:rPr lang="en-US" sz="2000" b="0" strike="noStrike" spc="-1" dirty="0" err="1">
                    <a:latin typeface="LMU CompatilFact"/>
                  </a:rPr>
                  <a:t>geopot</a:t>
                </a:r>
                <a:r>
                  <a:rPr lang="en-US" sz="2000" b="0" strike="noStrike" spc="-1" dirty="0">
                    <a:latin typeface="LMU CompatilFact"/>
                  </a:rPr>
                  <a:t>)</a:t>
                </a:r>
              </a:p>
              <a:p>
                <a:pPr marL="432000" indent="-323640"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solidFill>
                      <a:srgbClr val="000000"/>
                    </a:solidFill>
                    <a:latin typeface="LMU CompatilFact"/>
                  </a:rPr>
                  <a:t>Standorte im 8x20 </a:t>
                </a:r>
                <a:r>
                  <a:rPr lang="de-DE" sz="2400" spc="-1" dirty="0" err="1">
                    <a:solidFill>
                      <a:srgbClr val="000000"/>
                    </a:solidFill>
                    <a:latin typeface="LMU CompatilFact"/>
                  </a:rPr>
                  <a:t>Grid</a:t>
                </a:r>
                <a:r>
                  <a:rPr lang="de-DE" sz="2400" spc="-1" dirty="0">
                    <a:solidFill>
                      <a:srgbClr val="000000"/>
                    </a:solidFill>
                    <a:latin typeface="LMU CompatilFact"/>
                  </a:rPr>
                  <a:t> über Europa und dem Nordatlantik</a:t>
                </a:r>
              </a:p>
              <a:p>
                <a:pPr marL="432000" indent="-323640"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solidFill>
                      <a:srgbClr val="000000"/>
                    </a:solidFill>
                    <a:latin typeface="LMU CompatilFact"/>
                  </a:rPr>
                  <a:t>Für die Jahre 1900 bis 2010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solidFill>
                      <a:srgbClr val="000000"/>
                    </a:solidFill>
                    <a:latin typeface="LMU CompatilFact"/>
                  </a:rPr>
                  <a:t>Beschränkung auf eine Klimaperiode: Jahre 1971 bis 2000       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latin typeface="LMU CompatilFact"/>
                </a:endParaRPr>
              </a:p>
            </p:txBody>
          </p:sp>
        </mc:Choice>
        <mc:Fallback>
          <p:sp>
            <p:nvSpPr>
              <p:cNvPr id="122" name="CustomShap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3815640"/>
              </a:xfrm>
              <a:prstGeom prst="rect">
                <a:avLst/>
              </a:prstGeom>
              <a:blipFill>
                <a:blip r:embed="rId3"/>
                <a:stretch>
                  <a:fillRect t="-1278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</a:rPr>
              <a:t>Reanalyse Datensatz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8648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57C3A5B3-4440-4549-B575-E3FF659524D7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5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FF77A9-F02F-4485-AC9D-9CB2D4D46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307" y="1202974"/>
            <a:ext cx="873442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>
                <a:latin typeface="LMU CompatilFact"/>
              </a:rPr>
              <a:pPr>
                <a:defRPr/>
              </a:pPr>
              <a:t>12</a:t>
            </a:fld>
            <a:endParaRPr lang="de-DE" dirty="0">
              <a:latin typeface="LMU CompatilFact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solidFill>
            <a:srgbClr val="C6C7BE"/>
          </a:solidFill>
        </p:spPr>
        <p:txBody>
          <a:bodyPr/>
          <a:lstStyle/>
          <a:p>
            <a:r>
              <a:rPr lang="de-DE" dirty="0">
                <a:latin typeface="LMU CompatilFact"/>
              </a:rPr>
              <a:t>Präsentation am 01.03.2021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9390B17-4145-41B9-82BB-F790CBEBDE6D}"/>
              </a:ext>
            </a:extLst>
          </p:cNvPr>
          <p:cNvSpPr/>
          <p:nvPr/>
        </p:nvSpPr>
        <p:spPr bwMode="auto">
          <a:xfrm>
            <a:off x="9300356" y="188640"/>
            <a:ext cx="1800200" cy="792088"/>
          </a:xfrm>
          <a:prstGeom prst="rect">
            <a:avLst/>
          </a:prstGeom>
          <a:solidFill>
            <a:srgbClr val="C6C7BE"/>
          </a:solidFill>
          <a:ln w="12700" cap="flat" cmpd="sng" algn="ctr">
            <a:solidFill>
              <a:srgbClr val="C6C7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3A54566-C011-4326-BC0B-AFE1CB755628}"/>
              </a:ext>
            </a:extLst>
          </p:cNvPr>
          <p:cNvSpPr txBox="1">
            <a:spLocks/>
          </p:cNvSpPr>
          <p:nvPr/>
        </p:nvSpPr>
        <p:spPr>
          <a:xfrm>
            <a:off x="302605" y="12668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endParaRPr lang="en-GB" kern="0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18009493-1578-4098-8756-C183C1606E70}"/>
              </a:ext>
            </a:extLst>
          </p:cNvPr>
          <p:cNvSpPr txBox="1">
            <a:spLocks/>
          </p:cNvSpPr>
          <p:nvPr/>
        </p:nvSpPr>
        <p:spPr>
          <a:xfrm>
            <a:off x="455005" y="14192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sz="4800" b="1" dirty="0"/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5004BD96-B197-4B64-9000-384BCFF7F33C}"/>
              </a:ext>
            </a:extLst>
          </p:cNvPr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Katja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Gutmair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Stella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Akouete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Noah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Hurmer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 und Anne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Gritto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6BE213A3-4B3B-4D63-BB03-AF48115A33E7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Auszug aus dem Reanalyse Datensatz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88D683D5-0955-458C-A776-E5DBEF4B90DB}"/>
              </a:ext>
            </a:extLst>
          </p:cNvPr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2E8EC2C6-CA90-4929-ADD3-BB3162E76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3" y="4416654"/>
            <a:ext cx="7812994" cy="870499"/>
          </a:xfrm>
          <a:prstGeom prst="rect">
            <a:avLst/>
          </a:prstGeom>
        </p:spPr>
      </p:pic>
      <p:pic>
        <p:nvPicPr>
          <p:cNvPr id="41" name="Grafik 4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6654C0F-2CA2-4C45-8546-306E759FE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92" y="2056272"/>
            <a:ext cx="7836215" cy="2123431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89DD92F8-C15A-4ED8-B234-6C7FD33F5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4" y="5512973"/>
            <a:ext cx="7812994" cy="865720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BCBE72F9-EAC5-4DAE-A8F7-D14D1E86DECC}"/>
              </a:ext>
            </a:extLst>
          </p:cNvPr>
          <p:cNvSpPr txBox="1"/>
          <p:nvPr/>
        </p:nvSpPr>
        <p:spPr>
          <a:xfrm>
            <a:off x="2697019" y="3999125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LMU CompatilFact"/>
              </a:rPr>
              <a:t>. . 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F664FE0-4F63-47BA-B467-B65ECD844D2E}"/>
              </a:ext>
            </a:extLst>
          </p:cNvPr>
          <p:cNvSpPr txBox="1"/>
          <p:nvPr/>
        </p:nvSpPr>
        <p:spPr>
          <a:xfrm>
            <a:off x="2697019" y="5093053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LMU CompatilFact"/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179855113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>
                <a:latin typeface="LMU CompatilFact"/>
              </a:rPr>
              <a:pPr>
                <a:defRPr/>
              </a:pPr>
              <a:t>13</a:t>
            </a:fld>
            <a:endParaRPr lang="de-DE" dirty="0">
              <a:latin typeface="LMU CompatilFact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solidFill>
            <a:srgbClr val="C6C7BE"/>
          </a:solidFill>
        </p:spPr>
        <p:txBody>
          <a:bodyPr/>
          <a:lstStyle/>
          <a:p>
            <a:r>
              <a:rPr lang="de-DE" dirty="0">
                <a:latin typeface="LMU CompatilFact"/>
              </a:rPr>
              <a:t>Präsentation am 01.03.2021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9390B17-4145-41B9-82BB-F790CBEBDE6D}"/>
              </a:ext>
            </a:extLst>
          </p:cNvPr>
          <p:cNvSpPr/>
          <p:nvPr/>
        </p:nvSpPr>
        <p:spPr bwMode="auto">
          <a:xfrm>
            <a:off x="9300356" y="188640"/>
            <a:ext cx="1800200" cy="792088"/>
          </a:xfrm>
          <a:prstGeom prst="rect">
            <a:avLst/>
          </a:prstGeom>
          <a:solidFill>
            <a:srgbClr val="C6C7BE"/>
          </a:solidFill>
          <a:ln w="12700" cap="flat" cmpd="sng" algn="ctr">
            <a:solidFill>
              <a:srgbClr val="C6C7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3A54566-C011-4326-BC0B-AFE1CB755628}"/>
              </a:ext>
            </a:extLst>
          </p:cNvPr>
          <p:cNvSpPr txBox="1">
            <a:spLocks/>
          </p:cNvSpPr>
          <p:nvPr/>
        </p:nvSpPr>
        <p:spPr>
          <a:xfrm>
            <a:off x="302605" y="12668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endParaRPr lang="en-GB" kern="0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18009493-1578-4098-8756-C183C1606E70}"/>
              </a:ext>
            </a:extLst>
          </p:cNvPr>
          <p:cNvSpPr txBox="1">
            <a:spLocks/>
          </p:cNvSpPr>
          <p:nvPr/>
        </p:nvSpPr>
        <p:spPr>
          <a:xfrm>
            <a:off x="455005" y="14192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sz="4800" b="1" dirty="0"/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5004BD96-B197-4B64-9000-384BCFF7F33C}"/>
              </a:ext>
            </a:extLst>
          </p:cNvPr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Katja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Gutmair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Stella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Akouete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Noah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Hurmer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 und Anne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Gritto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6BE213A3-4B3B-4D63-BB03-AF48115A33E7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Auszug aus dem Reanalyse Datensatz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88D683D5-0955-458C-A776-E5DBEF4B90DB}"/>
              </a:ext>
            </a:extLst>
          </p:cNvPr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2E8EC2C6-CA90-4929-ADD3-BB3162E76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3" y="4416654"/>
            <a:ext cx="7812994" cy="870499"/>
          </a:xfrm>
          <a:prstGeom prst="rect">
            <a:avLst/>
          </a:prstGeom>
        </p:spPr>
      </p:pic>
      <p:pic>
        <p:nvPicPr>
          <p:cNvPr id="41" name="Grafik 4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6654C0F-2CA2-4C45-8546-306E759FE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92" y="2056272"/>
            <a:ext cx="7836215" cy="2123431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89DD92F8-C15A-4ED8-B234-6C7FD33F5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4" y="5512973"/>
            <a:ext cx="7812994" cy="865720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BCBE72F9-EAC5-4DAE-A8F7-D14D1E86DECC}"/>
              </a:ext>
            </a:extLst>
          </p:cNvPr>
          <p:cNvSpPr txBox="1"/>
          <p:nvPr/>
        </p:nvSpPr>
        <p:spPr>
          <a:xfrm>
            <a:off x="2697019" y="3999125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LMU CompatilFact"/>
              </a:rPr>
              <a:t>. . 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F664FE0-4F63-47BA-B467-B65ECD844D2E}"/>
              </a:ext>
            </a:extLst>
          </p:cNvPr>
          <p:cNvSpPr txBox="1"/>
          <p:nvPr/>
        </p:nvSpPr>
        <p:spPr>
          <a:xfrm>
            <a:off x="2697019" y="5093053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LMU CompatilFact"/>
              </a:rPr>
              <a:t>. . 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F0A6C25-6899-418B-9160-7E122608C64F}"/>
              </a:ext>
            </a:extLst>
          </p:cNvPr>
          <p:cNvSpPr/>
          <p:nvPr/>
        </p:nvSpPr>
        <p:spPr>
          <a:xfrm>
            <a:off x="2147039" y="2024844"/>
            <a:ext cx="2859069" cy="2842389"/>
          </a:xfrm>
          <a:prstGeom prst="rect">
            <a:avLst/>
          </a:prstGeom>
          <a:solidFill>
            <a:srgbClr val="FF0000">
              <a:alpha val="20000"/>
            </a:srgbClr>
          </a:solidFill>
          <a:ln w="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46131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>
                <a:latin typeface="LMU CompatilFact"/>
              </a:rPr>
              <a:pPr>
                <a:defRPr/>
              </a:pPr>
              <a:t>14</a:t>
            </a:fld>
            <a:endParaRPr lang="de-DE" dirty="0">
              <a:latin typeface="LMU CompatilFact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solidFill>
            <a:srgbClr val="C6C7BE"/>
          </a:solidFill>
        </p:spPr>
        <p:txBody>
          <a:bodyPr/>
          <a:lstStyle/>
          <a:p>
            <a:r>
              <a:rPr lang="de-DE" dirty="0">
                <a:latin typeface="LMU CompatilFact"/>
              </a:rPr>
              <a:t>Präsentation am 01.03.2021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9390B17-4145-41B9-82BB-F790CBEBDE6D}"/>
              </a:ext>
            </a:extLst>
          </p:cNvPr>
          <p:cNvSpPr/>
          <p:nvPr/>
        </p:nvSpPr>
        <p:spPr bwMode="auto">
          <a:xfrm>
            <a:off x="9300356" y="188640"/>
            <a:ext cx="1800200" cy="792088"/>
          </a:xfrm>
          <a:prstGeom prst="rect">
            <a:avLst/>
          </a:prstGeom>
          <a:solidFill>
            <a:srgbClr val="C6C7BE"/>
          </a:solidFill>
          <a:ln w="12700" cap="flat" cmpd="sng" algn="ctr">
            <a:solidFill>
              <a:srgbClr val="C6C7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3A54566-C011-4326-BC0B-AFE1CB755628}"/>
              </a:ext>
            </a:extLst>
          </p:cNvPr>
          <p:cNvSpPr txBox="1">
            <a:spLocks/>
          </p:cNvSpPr>
          <p:nvPr/>
        </p:nvSpPr>
        <p:spPr>
          <a:xfrm>
            <a:off x="302605" y="12668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endParaRPr lang="en-GB" kern="0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18009493-1578-4098-8756-C183C1606E70}"/>
              </a:ext>
            </a:extLst>
          </p:cNvPr>
          <p:cNvSpPr txBox="1">
            <a:spLocks/>
          </p:cNvSpPr>
          <p:nvPr/>
        </p:nvSpPr>
        <p:spPr>
          <a:xfrm>
            <a:off x="455005" y="14192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sz="4800" b="1" dirty="0"/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5004BD96-B197-4B64-9000-384BCFF7F33C}"/>
              </a:ext>
            </a:extLst>
          </p:cNvPr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Katja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Gutmair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Stella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Akouete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Noah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Hurmer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 und Anne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Gritto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6BE213A3-4B3B-4D63-BB03-AF48115A33E7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Auszug aus dem Reanalyse Datensatz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88D683D5-0955-458C-A776-E5DBEF4B90DB}"/>
              </a:ext>
            </a:extLst>
          </p:cNvPr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2E8EC2C6-CA90-4929-ADD3-BB3162E76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3" y="4416654"/>
            <a:ext cx="7812994" cy="870499"/>
          </a:xfrm>
          <a:prstGeom prst="rect">
            <a:avLst/>
          </a:prstGeom>
        </p:spPr>
      </p:pic>
      <p:pic>
        <p:nvPicPr>
          <p:cNvPr id="41" name="Grafik 4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6654C0F-2CA2-4C45-8546-306E759FE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92" y="2056272"/>
            <a:ext cx="7836215" cy="2123431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89DD92F8-C15A-4ED8-B234-6C7FD33F5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4" y="5512973"/>
            <a:ext cx="7812994" cy="865720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BCBE72F9-EAC5-4DAE-A8F7-D14D1E86DECC}"/>
              </a:ext>
            </a:extLst>
          </p:cNvPr>
          <p:cNvSpPr txBox="1"/>
          <p:nvPr/>
        </p:nvSpPr>
        <p:spPr>
          <a:xfrm>
            <a:off x="2697019" y="3999125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LMU CompatilFact"/>
              </a:rPr>
              <a:t>. . 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F664FE0-4F63-47BA-B467-B65ECD844D2E}"/>
              </a:ext>
            </a:extLst>
          </p:cNvPr>
          <p:cNvSpPr txBox="1"/>
          <p:nvPr/>
        </p:nvSpPr>
        <p:spPr>
          <a:xfrm>
            <a:off x="2697019" y="5093053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LMU CompatilFact"/>
              </a:rPr>
              <a:t>. . 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F0A6C25-6899-418B-9160-7E122608C64F}"/>
              </a:ext>
            </a:extLst>
          </p:cNvPr>
          <p:cNvSpPr/>
          <p:nvPr/>
        </p:nvSpPr>
        <p:spPr>
          <a:xfrm>
            <a:off x="2147039" y="2024844"/>
            <a:ext cx="2859069" cy="2842389"/>
          </a:xfrm>
          <a:prstGeom prst="rect">
            <a:avLst/>
          </a:prstGeom>
          <a:solidFill>
            <a:srgbClr val="FF0000">
              <a:alpha val="20000"/>
            </a:srgbClr>
          </a:solidFill>
          <a:ln w="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teraktive Schaltfläche: Leer 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AE172AF-C92C-4058-AB81-ED285CEBA515}"/>
              </a:ext>
            </a:extLst>
          </p:cNvPr>
          <p:cNvSpPr/>
          <p:nvPr/>
        </p:nvSpPr>
        <p:spPr>
          <a:xfrm>
            <a:off x="7416799" y="2044983"/>
            <a:ext cx="2597007" cy="449754"/>
          </a:xfrm>
          <a:prstGeom prst="actionButtonBlank">
            <a:avLst/>
          </a:prstGeom>
          <a:solidFill>
            <a:srgbClr val="00B050">
              <a:alpha val="20000"/>
            </a:srgb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293413385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C5BF1947-C5D7-4DE9-AA45-EAF93E0F87E1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8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9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A4B43D-D01D-4542-91A4-9AD766C8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307" y="1194096"/>
            <a:ext cx="873442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563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DF3610-8467-462F-807A-1BE1041F1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307" y="1194096"/>
            <a:ext cx="873442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012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4AA1610-886D-4FFD-8EBE-B4A596880C50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Daten pro Tag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CEFF388-322A-4EBE-9A89-24410D8E1501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Der Tag ist die Beobachtungseinheit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2 Parameter * 4 Zeitpunkte * 160 Messpunkte = 1280 Dimensionen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8 Bilder pro Tag</a:t>
            </a: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ADC2C0AE-5235-4DB5-8964-80B5091F257C}"/>
              </a:ext>
            </a:extLst>
          </p:cNvPr>
          <p:cNvSpPr/>
          <p:nvPr/>
        </p:nvSpPr>
        <p:spPr>
          <a:xfrm>
            <a:off x="703712" y="2906324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94370F18-452A-44F0-9457-03C9AC61F181}"/>
              </a:ext>
            </a:extLst>
          </p:cNvPr>
          <p:cNvSpPr/>
          <p:nvPr/>
        </p:nvSpPr>
        <p:spPr>
          <a:xfrm>
            <a:off x="703711" y="3368429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4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D7F8E8-D9D3-468E-8406-A09A06814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3" t="225" r="1123" b="4021"/>
          <a:stretch/>
        </p:blipFill>
        <p:spPr bwMode="auto">
          <a:xfrm>
            <a:off x="254625" y="1509456"/>
            <a:ext cx="11806612" cy="486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F66F18C-7C3C-4FD5-8CFA-829192E0A21F}"/>
              </a:ext>
            </a:extLst>
          </p:cNvPr>
          <p:cNvSpPr txBox="1"/>
          <p:nvPr/>
        </p:nvSpPr>
        <p:spPr>
          <a:xfrm>
            <a:off x="1384917" y="1304640"/>
            <a:ext cx="1080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 Uhr                                      6 Uhr                                     12 Uhr                                      18 Uhr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3CEEB8E-9258-4E36-B4F1-D855F03CFB4E}"/>
              </a:ext>
            </a:extLst>
          </p:cNvPr>
          <p:cNvSpPr txBox="1"/>
          <p:nvPr/>
        </p:nvSpPr>
        <p:spPr>
          <a:xfrm rot="16200000">
            <a:off x="-1855236" y="3755411"/>
            <a:ext cx="421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Geopotential                           </a:t>
            </a:r>
            <a:r>
              <a:rPr lang="de-DE" dirty="0" err="1"/>
              <a:t>Mslp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2835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262B3AEB-5EA8-402B-A3F9-4D58D1647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2" y="1370880"/>
            <a:ext cx="12030075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002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Preprocessing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Wahl des Clusterverfahrens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 Bewertungskriterien für Cluster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3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Deskriptive Analyse </a:t>
            </a:r>
          </a:p>
          <a:p>
            <a:pPr marL="72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Verteilung über die Zeit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Unterschiede und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Ähnlichkeiten in den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Clustern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 Vergleich zur gegebenen GWL-Einteilung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4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Ausblick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4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Fazit</a:t>
            </a:r>
            <a:endParaRPr lang="en-US" sz="2000" b="0" strike="noStrike" spc="-1" dirty="0">
              <a:latin typeface="LMU CompatilFact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318900" y="122886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Gliederung</a:t>
            </a:r>
            <a:endParaRPr lang="en-US" sz="4000" b="1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20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4AA1610-886D-4FFD-8EBE-B4A596880C50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Daten pro Tag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CEFF388-322A-4EBE-9A89-24410D8E1501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Der Tag ist die Beobachtungseinheit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2 Parameter * 4 Zeitpunkte * 160 Messpunkte = 1280 </a:t>
            </a: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Dimensionen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8 Bilder pro Tag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Reduzierung der Dimensionen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Mittelwert über 4 Messzeiten pro Messpunkt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	 10958 Tage mit jeweils 320 Dimensionen</a:t>
            </a: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ADC2C0AE-5235-4DB5-8964-80B5091F257C}"/>
              </a:ext>
            </a:extLst>
          </p:cNvPr>
          <p:cNvSpPr/>
          <p:nvPr/>
        </p:nvSpPr>
        <p:spPr>
          <a:xfrm>
            <a:off x="703712" y="2906324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94370F18-452A-44F0-9457-03C9AC61F181}"/>
              </a:ext>
            </a:extLst>
          </p:cNvPr>
          <p:cNvSpPr/>
          <p:nvPr/>
        </p:nvSpPr>
        <p:spPr>
          <a:xfrm>
            <a:off x="703711" y="3373580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B43A8ECF-35F0-44FF-BC7E-891026B7EA1E}"/>
              </a:ext>
            </a:extLst>
          </p:cNvPr>
          <p:cNvSpPr/>
          <p:nvPr/>
        </p:nvSpPr>
        <p:spPr>
          <a:xfrm>
            <a:off x="703711" y="4888426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E536AE2F-D8E9-4208-B7CE-6EE999B1BF66}"/>
              </a:ext>
            </a:extLst>
          </p:cNvPr>
          <p:cNvSpPr/>
          <p:nvPr/>
        </p:nvSpPr>
        <p:spPr>
          <a:xfrm>
            <a:off x="703710" y="5366339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263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21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F22A250C-B370-49B2-943A-168C583F1AF4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Preprocessing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endParaRPr lang="en-US" sz="2000" b="0" strike="noStrike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55984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22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Datensatz Mutation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429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Idee: Erstellen eines Datensatzes durch Extrahieren gezielter Information</a:t>
            </a: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Gezielte Informationen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Verteilung der Parameter (im Vergleich zu anderen Tagen)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Räumliche Lage und Form der „Hoch-“</a:t>
            </a:r>
            <a:r>
              <a:rPr lang="de-DE" sz="2400" spc="-1" dirty="0">
                <a:latin typeface="LMU CompatilFact"/>
              </a:rPr>
              <a:t> </a:t>
            </a:r>
            <a:r>
              <a:rPr lang="de-DE" sz="2000" spc="-1" dirty="0">
                <a:latin typeface="LMU CompatilFact"/>
              </a:rPr>
              <a:t>und „Tiefgebiete“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Veränderung über den Tag	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77192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23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Datensatz Mutation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Idee: Erstellen eines Datensatzes durch Extrahieren gezielter Information</a:t>
            </a: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Gezielte Informationen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Verteilung der Parameter (im Vergleich zu anderen Tagen)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Räumliche Lage und Form der „Hoch-“</a:t>
            </a:r>
            <a:r>
              <a:rPr lang="de-DE" sz="2400" spc="-1" dirty="0">
                <a:latin typeface="LMU CompatilFact"/>
              </a:rPr>
              <a:t> </a:t>
            </a:r>
            <a:r>
              <a:rPr lang="de-DE" sz="2000" spc="-1" dirty="0">
                <a:latin typeface="LMU CompatilFact"/>
              </a:rPr>
              <a:t>und „Tiefgebiete“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Veränderung über den Tag	</a:t>
            </a: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Erhoffte Wirkung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Dimensionen weiter reduzieren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Spezifische Gewichtung wichtiger Größen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Verbesserte Interpretierbarkeit</a:t>
            </a:r>
            <a:endParaRPr lang="de-DE" sz="2400" spc="-1" dirty="0">
              <a:latin typeface="LMU CompatilFact"/>
            </a:endParaRPr>
          </a:p>
          <a:p>
            <a:pPr marL="565560" lvl="1">
              <a:spcBef>
                <a:spcPts val="600"/>
              </a:spcBef>
              <a:buClr>
                <a:srgbClr val="000000"/>
              </a:buClr>
              <a:buSzPct val="75000"/>
            </a:pPr>
            <a:endParaRPr lang="en-US" sz="2000" spc="-1" dirty="0">
              <a:latin typeface="LMU CompatilFact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spc="-1" dirty="0">
              <a:latin typeface="LMU CompatilFact"/>
            </a:endParaRPr>
          </a:p>
          <a:p>
            <a:pPr marL="565560" lvl="1">
              <a:spcBef>
                <a:spcPts val="400"/>
              </a:spcBef>
              <a:buClr>
                <a:srgbClr val="000000"/>
              </a:buClr>
              <a:buSzPct val="75000"/>
            </a:pPr>
            <a:r>
              <a:rPr lang="de-DE" sz="2400" spc="-1" dirty="0">
                <a:latin typeface="LMU CompatilFact"/>
              </a:rPr>
              <a:t>	</a:t>
            </a:r>
            <a:endParaRPr lang="en-US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8770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043BBE9C-0B75-4571-9A1E-B57CD440209A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6" name="CustomShape 6"/>
          <p:cNvSpPr/>
          <p:nvPr/>
        </p:nvSpPr>
        <p:spPr>
          <a:xfrm>
            <a:off x="159120" y="2236734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en-US" sz="2000" b="0" strike="noStrike" spc="-1" dirty="0">
              <a:latin typeface="LMU CompatilFact"/>
            </a:endParaRPr>
          </a:p>
        </p:txBody>
      </p:sp>
      <p:sp>
        <p:nvSpPr>
          <p:cNvPr id="207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Vorgehen 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6CBA76A-B13E-4830-A0EB-406817A7FE0F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br>
              <a:rPr lang="de-DE" dirty="0"/>
            </a:b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B7F75CF-2C73-45F6-9C2D-74C923B80FC0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br>
              <a:rPr lang="de-DE" dirty="0"/>
            </a:b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3088A46-64CD-4D47-8AD3-5774378BF22A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br>
              <a:rPr lang="de-DE" dirty="0"/>
            </a:br>
            <a:endParaRPr lang="de-DE" dirty="0"/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BAD845C5-465A-4C05-ABF0-EAAA9659CC28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2400" spc="-1" dirty="0">
                <a:latin typeface="LMU CompatilFact"/>
              </a:rPr>
              <a:t>Ausgangslage: Datensatz mit 320 Dimensionen roher Messdaten</a:t>
            </a:r>
          </a:p>
          <a:p>
            <a:pPr marL="451260" indent="-342900">
              <a:spcBef>
                <a:spcPts val="1417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2400" spc="-1" dirty="0">
                <a:latin typeface="LMU CompatilFact"/>
              </a:rPr>
              <a:t>Transformation zu Variablen, die jeweils eine interessierende Größe über alle Standorte zusammengefasst verkörpern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Beispiel: Mittelwert des Luftdrucks über alle Standorte am Tag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Insgesamt 48 Variablen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100000"/>
            </a:pPr>
            <a:r>
              <a:rPr lang="de-DE" sz="2400" spc="-1" dirty="0">
                <a:latin typeface="LMU CompatilFact"/>
              </a:rPr>
              <a:t>       Beobachtungseinheit bleibt der Tag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D765532D-BB0C-4E14-8190-131958A685FD}"/>
              </a:ext>
            </a:extLst>
          </p:cNvPr>
          <p:cNvSpPr/>
          <p:nvPr/>
        </p:nvSpPr>
        <p:spPr>
          <a:xfrm>
            <a:off x="348605" y="4816372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172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Extrahierte Variablen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2D6FCB28-CE3F-4302-91AD-D590B9BBA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654661"/>
              </p:ext>
            </p:extLst>
          </p:nvPr>
        </p:nvGraphicFramePr>
        <p:xfrm>
          <a:off x="213535" y="2305241"/>
          <a:ext cx="7948332" cy="3587752"/>
        </p:xfrm>
        <a:graphic>
          <a:graphicData uri="http://schemas.openxmlformats.org/drawingml/2006/table">
            <a:tbl>
              <a:tblPr/>
              <a:tblGrid>
                <a:gridCol w="2766732">
                  <a:extLst>
                    <a:ext uri="{9D8B030D-6E8A-4147-A177-3AD203B41FA5}">
                      <a16:colId xmlns:a16="http://schemas.microsoft.com/office/drawing/2014/main" val="1226643753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682182610"/>
                    </a:ext>
                  </a:extLst>
                </a:gridCol>
              </a:tblGrid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Erklärung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062969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Minimaler/Maximaler Wert am Tag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690223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Mittelwert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Mittelwert </a:t>
                      </a:r>
                      <a:r>
                        <a:rPr lang="de-DE" sz="2000" dirty="0">
                          <a:effectLst/>
                          <a:latin typeface="LMU CompatilFact"/>
                        </a:rPr>
                        <a:t>für beide Variablen pro Tag</a:t>
                      </a: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508009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Median/</a:t>
                      </a:r>
                      <a:r>
                        <a:rPr lang="de-DE" sz="2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Quartile</a:t>
                      </a:r>
                      <a:endParaRPr lang="de-DE" sz="2000" dirty="0">
                        <a:solidFill>
                          <a:schemeClr val="tx1"/>
                        </a:solidFill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2000" dirty="0">
                          <a:effectLst/>
                          <a:latin typeface="LMU CompatilFact"/>
                        </a:rPr>
                        <a:t>Median und </a:t>
                      </a:r>
                      <a:r>
                        <a:rPr lang="de-DE" sz="2000" dirty="0" err="1">
                          <a:effectLst/>
                          <a:latin typeface="LMU CompatilFact"/>
                        </a:rPr>
                        <a:t>Quartile</a:t>
                      </a:r>
                      <a:r>
                        <a:rPr lang="de-DE" sz="2000" dirty="0">
                          <a:effectLst/>
                          <a:latin typeface="LMU CompatilFact"/>
                        </a:rPr>
                        <a:t> für beide </a:t>
                      </a:r>
                      <a:br>
                        <a:rPr lang="de-DE" sz="1800" dirty="0">
                          <a:effectLst/>
                          <a:latin typeface="LMU CompatilFact"/>
                        </a:rPr>
                      </a:br>
                      <a:r>
                        <a:rPr lang="de-DE" sz="2000" dirty="0">
                          <a:effectLst/>
                          <a:latin typeface="LMU CompatilFact"/>
                        </a:rPr>
                        <a:t>Variablen pro Tag</a:t>
                      </a:r>
                      <a:endParaRPr lang="de-DE" sz="18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519792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Intensität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Anzahl der Messpunkte von beiden Variablen pro Tag die über/unter den </a:t>
                      </a:r>
                      <a:r>
                        <a:rPr lang="de-DE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Quartilen</a:t>
                      </a: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 liegen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757046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  <a:latin typeface="LMU CompatilFact"/>
                        </a:rPr>
                        <a:t>Differenz am Tag</a:t>
                      </a: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  <a:latin typeface="LMU CompatilFact"/>
                        </a:rPr>
                        <a:t>Summierte Differenzen von 4 Messzeitpunkten am Tag an allen Standorten</a:t>
                      </a: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580605"/>
                  </a:ext>
                </a:extLst>
              </a:tr>
            </a:tbl>
          </a:graphicData>
        </a:graphic>
      </p:graphicFrame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Extrahierte Variablen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38F4C71-279D-4C5B-A100-12F9E1B503D5}"/>
              </a:ext>
            </a:extLst>
          </p:cNvPr>
          <p:cNvSpPr txBox="1"/>
          <p:nvPr/>
        </p:nvSpPr>
        <p:spPr>
          <a:xfrm rot="21441740">
            <a:off x="8081815" y="1877858"/>
            <a:ext cx="98120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0" dirty="0">
                <a:solidFill>
                  <a:schemeClr val="tx1">
                    <a:lumMod val="50000"/>
                    <a:lumOff val="50000"/>
                  </a:schemeClr>
                </a:solidFill>
                <a:latin typeface="Eras Light ITC" panose="020B0402030504020804" pitchFamily="34" charset="0"/>
                <a:ea typeface="Batang" panose="020B0503020000020004" pitchFamily="18" charset="-127"/>
              </a:rPr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48B7B66-FFD5-4636-912F-A9B5240A4171}"/>
              </a:ext>
            </a:extLst>
          </p:cNvPr>
          <p:cNvSpPr txBox="1"/>
          <p:nvPr/>
        </p:nvSpPr>
        <p:spPr>
          <a:xfrm>
            <a:off x="9061641" y="4060725"/>
            <a:ext cx="3149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LMU CompatilFact"/>
              </a:rPr>
              <a:t>Verteilungsvariablen</a:t>
            </a:r>
          </a:p>
        </p:txBody>
      </p:sp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BF730C84-C26E-46A2-8BE8-76F9AD8EF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469919"/>
              </p:ext>
            </p:extLst>
          </p:nvPr>
        </p:nvGraphicFramePr>
        <p:xfrm>
          <a:off x="213535" y="2305241"/>
          <a:ext cx="7948332" cy="3587752"/>
        </p:xfrm>
        <a:graphic>
          <a:graphicData uri="http://schemas.openxmlformats.org/drawingml/2006/table">
            <a:tbl>
              <a:tblPr/>
              <a:tblGrid>
                <a:gridCol w="2766732">
                  <a:extLst>
                    <a:ext uri="{9D8B030D-6E8A-4147-A177-3AD203B41FA5}">
                      <a16:colId xmlns:a16="http://schemas.microsoft.com/office/drawing/2014/main" val="1226643753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682182610"/>
                    </a:ext>
                  </a:extLst>
                </a:gridCol>
              </a:tblGrid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Erklärung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062969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Minimaler/Maximaler Wert am Tag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690223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Mittelwert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Mittelwert </a:t>
                      </a:r>
                      <a:r>
                        <a:rPr lang="de-DE" sz="2000" dirty="0">
                          <a:effectLst/>
                          <a:latin typeface="LMU CompatilFact"/>
                        </a:rPr>
                        <a:t>für beide Variablen pro Tag</a:t>
                      </a: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508009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Median/</a:t>
                      </a:r>
                      <a:r>
                        <a:rPr lang="de-DE" sz="2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Quartile</a:t>
                      </a:r>
                      <a:endParaRPr lang="de-DE" sz="2000" dirty="0">
                        <a:solidFill>
                          <a:schemeClr val="tx1"/>
                        </a:solidFill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2000" dirty="0">
                          <a:effectLst/>
                          <a:latin typeface="LMU CompatilFact"/>
                        </a:rPr>
                        <a:t>Median und </a:t>
                      </a:r>
                      <a:r>
                        <a:rPr lang="de-DE" sz="2000" dirty="0" err="1">
                          <a:effectLst/>
                          <a:latin typeface="LMU CompatilFact"/>
                        </a:rPr>
                        <a:t>Quartile</a:t>
                      </a:r>
                      <a:r>
                        <a:rPr lang="de-DE" sz="2000" dirty="0">
                          <a:effectLst/>
                          <a:latin typeface="LMU CompatilFact"/>
                        </a:rPr>
                        <a:t> für beide </a:t>
                      </a:r>
                      <a:br>
                        <a:rPr lang="de-DE" sz="1800" dirty="0">
                          <a:effectLst/>
                          <a:latin typeface="LMU CompatilFact"/>
                        </a:rPr>
                      </a:br>
                      <a:r>
                        <a:rPr lang="de-DE" sz="2000" dirty="0">
                          <a:effectLst/>
                          <a:latin typeface="LMU CompatilFact"/>
                        </a:rPr>
                        <a:t>Variablen pro Tag</a:t>
                      </a:r>
                      <a:endParaRPr lang="de-DE" sz="18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519792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Intensität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Anzahl der Messpunkte von beiden Variablen pro Tag die über/unter den </a:t>
                      </a:r>
                      <a:r>
                        <a:rPr lang="de-DE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Quartilen</a:t>
                      </a: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 liegen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757046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  <a:latin typeface="LMU CompatilFact"/>
                        </a:rPr>
                        <a:t>Differenz am Tag</a:t>
                      </a: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  <a:latin typeface="LMU CompatilFact"/>
                        </a:rPr>
                        <a:t>Summierte Differenzen von 4 Messzeitpunkten am Tag an allen Standorten</a:t>
                      </a: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580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227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Extrahierte Variablen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2D6FCB28-CE3F-4302-91AD-D590B9BBA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427341"/>
              </p:ext>
            </p:extLst>
          </p:nvPr>
        </p:nvGraphicFramePr>
        <p:xfrm>
          <a:off x="213535" y="2305241"/>
          <a:ext cx="7948332" cy="3851293"/>
        </p:xfrm>
        <a:graphic>
          <a:graphicData uri="http://schemas.openxmlformats.org/drawingml/2006/table">
            <a:tbl>
              <a:tblPr/>
              <a:tblGrid>
                <a:gridCol w="2766732">
                  <a:extLst>
                    <a:ext uri="{9D8B030D-6E8A-4147-A177-3AD203B41FA5}">
                      <a16:colId xmlns:a16="http://schemas.microsoft.com/office/drawing/2014/main" val="1226643753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682182610"/>
                    </a:ext>
                  </a:extLst>
                </a:gridCol>
              </a:tblGrid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Erklärung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062969"/>
                  </a:ext>
                </a:extLst>
              </a:tr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Spalte vom 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 welchem Bereich liegt das Minimum/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Maximum? Karte aufgeteilt in 3 Spalten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951582"/>
                  </a:ext>
                </a:extLst>
              </a:tr>
              <a:tr h="75754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Zeile vom 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 welchem Bereich liegt das Minimum/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Maximum? Karte aufgeteilt in 3 Zeilen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360167"/>
                  </a:ext>
                </a:extLst>
              </a:tr>
              <a:tr h="5250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Distanz zwischen Extrema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Euklidische Distanz 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184743"/>
                  </a:ext>
                </a:extLst>
              </a:tr>
              <a:tr h="7047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Distanz der beiden Minima und Maxima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2000" dirty="0">
                          <a:effectLst/>
                          <a:latin typeface="LMU CompatilFact"/>
                        </a:rPr>
                        <a:t>Euklidischer Abstand vom Minimum/Maximum der Parameter Geopotential zu </a:t>
                      </a:r>
                      <a:r>
                        <a:rPr lang="de-DE" sz="2000" dirty="0" err="1">
                          <a:effectLst/>
                          <a:latin typeface="LMU CompatilFact"/>
                        </a:rPr>
                        <a:t>Mslp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790185"/>
                  </a:ext>
                </a:extLst>
              </a:tr>
              <a:tr h="7047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Mittelwerte in den Quadranten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Mittelwerte in allen 9 Quadranten von beiden Variablen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869439"/>
                  </a:ext>
                </a:extLst>
              </a:tr>
            </a:tbl>
          </a:graphicData>
        </a:graphic>
      </p:graphicFrame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feld 1">
            <a:extLst>
              <a:ext uri="{FF2B5EF4-FFF2-40B4-BE49-F238E27FC236}">
                <a16:creationId xmlns:a16="http://schemas.microsoft.com/office/drawing/2014/main" id="{9D36A017-961D-4996-9032-26732E16805D}"/>
              </a:ext>
            </a:extLst>
          </p:cNvPr>
          <p:cNvSpPr txBox="1"/>
          <p:nvPr/>
        </p:nvSpPr>
        <p:spPr>
          <a:xfrm rot="21441740">
            <a:off x="8077835" y="2470293"/>
            <a:ext cx="98120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700" dirty="0">
                <a:solidFill>
                  <a:schemeClr val="tx1">
                    <a:lumMod val="50000"/>
                    <a:lumOff val="50000"/>
                  </a:schemeClr>
                </a:solidFill>
                <a:latin typeface="Eras Light ITC" panose="020B0402030504020804" pitchFamily="34" charset="0"/>
                <a:ea typeface="Batang" panose="020B0503020000020004" pitchFamily="18" charset="-127"/>
              </a:rPr>
              <a:t>}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9132DF-47A9-4581-BD63-29EE5089857C}"/>
              </a:ext>
            </a:extLst>
          </p:cNvPr>
          <p:cNvSpPr txBox="1"/>
          <p:nvPr/>
        </p:nvSpPr>
        <p:spPr>
          <a:xfrm>
            <a:off x="8541751" y="3305895"/>
            <a:ext cx="2791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LMU CompatilFact"/>
              </a:rPr>
              <a:t>Lage der Extrema</a:t>
            </a:r>
          </a:p>
        </p:txBody>
      </p:sp>
    </p:spTree>
    <p:extLst>
      <p:ext uri="{BB962C8B-B14F-4D97-AF65-F5344CB8AC3E}">
        <p14:creationId xmlns:p14="http://schemas.microsoft.com/office/powerpoint/2010/main" val="2243959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feld 1">
            <a:extLst>
              <a:ext uri="{FF2B5EF4-FFF2-40B4-BE49-F238E27FC236}">
                <a16:creationId xmlns:a16="http://schemas.microsoft.com/office/drawing/2014/main" id="{9D36A017-961D-4996-9032-26732E16805D}"/>
              </a:ext>
            </a:extLst>
          </p:cNvPr>
          <p:cNvSpPr txBox="1"/>
          <p:nvPr/>
        </p:nvSpPr>
        <p:spPr>
          <a:xfrm rot="21441740">
            <a:off x="8117326" y="3627403"/>
            <a:ext cx="98120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700" dirty="0">
                <a:solidFill>
                  <a:schemeClr val="tx1">
                    <a:lumMod val="50000"/>
                    <a:lumOff val="50000"/>
                  </a:schemeClr>
                </a:solidFill>
                <a:latin typeface="Eras Light ITC" panose="020B0402030504020804" pitchFamily="34" charset="0"/>
                <a:ea typeface="Batang" panose="020B0503020000020004" pitchFamily="18" charset="-127"/>
              </a:rPr>
              <a:t>}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79ADE7-3956-456C-89CB-A1F1F800B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208050"/>
            <a:ext cx="8730000" cy="5238000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F8ECC62-3341-4F06-8445-8B5D819DF05A}"/>
              </a:ext>
            </a:extLst>
          </p:cNvPr>
          <p:cNvCxnSpPr/>
          <p:nvPr/>
        </p:nvCxnSpPr>
        <p:spPr>
          <a:xfrm>
            <a:off x="5058137" y="1770927"/>
            <a:ext cx="0" cy="387751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9B91A3E-99B7-4AE7-88A6-A633EA218257}"/>
              </a:ext>
            </a:extLst>
          </p:cNvPr>
          <p:cNvCxnSpPr/>
          <p:nvPr/>
        </p:nvCxnSpPr>
        <p:spPr>
          <a:xfrm>
            <a:off x="6599499" y="1770927"/>
            <a:ext cx="0" cy="387751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552FC65-0A3C-4E65-A192-B0C509B7CBA8}"/>
              </a:ext>
            </a:extLst>
          </p:cNvPr>
          <p:cNvCxnSpPr/>
          <p:nvPr/>
        </p:nvCxnSpPr>
        <p:spPr>
          <a:xfrm>
            <a:off x="3136739" y="3259643"/>
            <a:ext cx="537065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CC079AFD-CDB4-4435-B935-FB5571E10758}"/>
              </a:ext>
            </a:extLst>
          </p:cNvPr>
          <p:cNvCxnSpPr/>
          <p:nvPr/>
        </p:nvCxnSpPr>
        <p:spPr>
          <a:xfrm>
            <a:off x="3136738" y="4164396"/>
            <a:ext cx="537065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111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Extrahierte Variablen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68E22E8-1693-4C55-9EE8-D62FD263E6D5}"/>
              </a:ext>
            </a:extLst>
          </p:cNvPr>
          <p:cNvSpPr txBox="1"/>
          <p:nvPr/>
        </p:nvSpPr>
        <p:spPr>
          <a:xfrm rot="21441740">
            <a:off x="8067383" y="1839851"/>
            <a:ext cx="98120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7600" dirty="0">
                <a:solidFill>
                  <a:schemeClr val="tx1">
                    <a:lumMod val="50000"/>
                    <a:lumOff val="50000"/>
                  </a:schemeClr>
                </a:solidFill>
                <a:latin typeface="Eras Light ITC" panose="020B0402030504020804" pitchFamily="34" charset="0"/>
                <a:ea typeface="Batang" panose="020B0503020000020004" pitchFamily="18" charset="-127"/>
              </a:rPr>
              <a:t>}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4B59314-DD37-42EC-BD6A-C49133E8A160}"/>
              </a:ext>
            </a:extLst>
          </p:cNvPr>
          <p:cNvSpPr txBox="1"/>
          <p:nvPr/>
        </p:nvSpPr>
        <p:spPr>
          <a:xfrm>
            <a:off x="9029393" y="4144723"/>
            <a:ext cx="2791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LMU CompatilFact"/>
              </a:rPr>
              <a:t>Räumliche Variablen</a:t>
            </a:r>
          </a:p>
        </p:txBody>
      </p:sp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BF8FE57F-D394-4416-B350-220C3C60C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510944"/>
              </p:ext>
            </p:extLst>
          </p:nvPr>
        </p:nvGraphicFramePr>
        <p:xfrm>
          <a:off x="213535" y="2305241"/>
          <a:ext cx="7948332" cy="3851293"/>
        </p:xfrm>
        <a:graphic>
          <a:graphicData uri="http://schemas.openxmlformats.org/drawingml/2006/table">
            <a:tbl>
              <a:tblPr/>
              <a:tblGrid>
                <a:gridCol w="2766732">
                  <a:extLst>
                    <a:ext uri="{9D8B030D-6E8A-4147-A177-3AD203B41FA5}">
                      <a16:colId xmlns:a16="http://schemas.microsoft.com/office/drawing/2014/main" val="1226643753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682182610"/>
                    </a:ext>
                  </a:extLst>
                </a:gridCol>
              </a:tblGrid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Erklärung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062969"/>
                  </a:ext>
                </a:extLst>
              </a:tr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Spalte vom 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 welchem Bereich liegt das Minimum/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Maximum? Karte aufgeteilt in 3 Spalten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951582"/>
                  </a:ext>
                </a:extLst>
              </a:tr>
              <a:tr h="75754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Zeile vom 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 welchem Bereich liegt das Minimum/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Maximum? Karte aufgeteilt in 3 Zeilen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360167"/>
                  </a:ext>
                </a:extLst>
              </a:tr>
              <a:tr h="5250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Distanz zwischen Extrema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Euklidische Distanz 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184743"/>
                  </a:ext>
                </a:extLst>
              </a:tr>
              <a:tr h="7047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Distanz der beiden Minima und Maxima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2000" dirty="0">
                          <a:effectLst/>
                          <a:latin typeface="LMU CompatilFact"/>
                        </a:rPr>
                        <a:t>Euklidischer Abstand vom Minimum/Maximum der Parameter Geopotential zu </a:t>
                      </a:r>
                      <a:r>
                        <a:rPr lang="de-DE" sz="2000" dirty="0" err="1">
                          <a:effectLst/>
                          <a:latin typeface="LMU CompatilFact"/>
                        </a:rPr>
                        <a:t>Mslp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790185"/>
                  </a:ext>
                </a:extLst>
              </a:tr>
              <a:tr h="7047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Mittelwerte in den Quadranten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Mittelwerte in allen 9 Quadranten von beiden Variablen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869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524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C162CE87-9C6E-445F-829B-7BF8C9459853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1138139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Skalierung und Gewichtung 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stomShape 6">
                <a:extLst>
                  <a:ext uri="{FF2B5EF4-FFF2-40B4-BE49-F238E27FC236}">
                    <a16:creationId xmlns:a16="http://schemas.microsoft.com/office/drawing/2014/main" id="{8272018D-C016-4A4E-BB61-1194D4053313}"/>
                  </a:ext>
                </a:extLst>
              </p:cNvPr>
              <p:cNvSpPr/>
              <p:nvPr/>
            </p:nvSpPr>
            <p:spPr>
              <a:xfrm>
                <a:off x="140400" y="2286000"/>
                <a:ext cx="11554200" cy="381564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51260" indent="-34290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de-DE" sz="2400" spc="-1" dirty="0">
                    <a:latin typeface="LMU CompatilFact"/>
                  </a:rPr>
                  <a:t>Datensatz wird standardisiert, da die Skalen der einzelnen Variablen unterschiedlich sind 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</a:pPr>
                <a:r>
                  <a:rPr lang="de-DE" sz="2400" spc="-1" dirty="0">
                    <a:latin typeface="LMU CompatilFact"/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pc="-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 spc="-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400" b="0" i="1" spc="-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b="0" i="1" spc="-1" dirty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de-DE" sz="2400" i="1" spc="-1" dirty="0" smtClean="0">
                            <a:latin typeface="Cambria Math" panose="02040503050406030204" pitchFamily="18" charset="0"/>
                          </a:rPr>
                          <m:t>𝑛𝑒𝑢</m:t>
                        </m:r>
                      </m:sub>
                    </m:sSub>
                    <m:r>
                      <a:rPr lang="de-DE" sz="2400" b="0" i="0" spc="-1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sz="2400" b="0" i="1" spc="-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400" b="0" i="1" spc="-1" dirty="0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400" spc="-1" dirty="0">
                    <a:latin typeface="LMU CompatilFact"/>
                  </a:rPr>
                  <a:t>     mit </a:t>
                </a:r>
                <a14:m>
                  <m:oMath xmlns:m="http://schemas.openxmlformats.org/officeDocument/2006/math">
                    <m:r>
                      <a:rPr lang="de-DE" sz="2400" b="0" i="1" spc="-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sz="2400" b="0" i="1" spc="-1" smtClean="0">
                        <a:latin typeface="Cambria Math" panose="02040503050406030204" pitchFamily="18" charset="0"/>
                      </a:rPr>
                      <m:t>=1, …, 4</m:t>
                    </m:r>
                  </m:oMath>
                </a14:m>
                <a:r>
                  <a:rPr lang="de-DE" sz="2400" spc="-1" dirty="0">
                    <a:latin typeface="LMU CompatilFact"/>
                  </a:rPr>
                  <a:t>8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</a:pPr>
                <a:endParaRPr lang="de-DE" sz="2400" spc="-1" dirty="0">
                  <a:latin typeface="LMU CompatilFact"/>
                </a:endParaRPr>
              </a:p>
              <a:p>
                <a:pPr marL="451260" indent="-34290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de-DE" sz="2400" spc="-1" dirty="0">
                    <a:latin typeface="LMU CompatilFact"/>
                  </a:rPr>
                  <a:t>Variablen werden zudem gewichtet</a:t>
                </a:r>
              </a:p>
              <a:p>
                <a:pPr marL="908460" lvl="1" indent="-342900">
                  <a:spcBef>
                    <a:spcPts val="600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latin typeface="LMU CompatilFact"/>
                  </a:rPr>
                  <a:t>Aufgeteilt in Kategorien, die jeweils in Summe gleich gewichtet sind</a:t>
                </a: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100000"/>
                </a:pPr>
                <a:br>
                  <a:rPr lang="de-DE" sz="2000" spc="-1" dirty="0">
                    <a:latin typeface="LMU CompatilFact"/>
                  </a:rPr>
                </a:br>
                <a:endParaRPr lang="de-DE" sz="2400" spc="-1" dirty="0">
                  <a:latin typeface="LMU CompatilFact"/>
                </a:endParaRPr>
              </a:p>
            </p:txBody>
          </p:sp>
        </mc:Choice>
        <mc:Fallback xmlns="">
          <p:sp>
            <p:nvSpPr>
              <p:cNvPr id="14" name="CustomShape 6">
                <a:extLst>
                  <a:ext uri="{FF2B5EF4-FFF2-40B4-BE49-F238E27FC236}">
                    <a16:creationId xmlns:a16="http://schemas.microsoft.com/office/drawing/2014/main" id="{8272018D-C016-4A4E-BB61-1194D4053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3815640"/>
              </a:xfrm>
              <a:prstGeom prst="rect">
                <a:avLst/>
              </a:prstGeom>
              <a:blipFill>
                <a:blip r:embed="rId2"/>
                <a:stretch>
                  <a:fillRect t="-1278" r="-1214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364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Katja Gutmair, Stella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Akouete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Noah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Hurmer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 und Anne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Gritto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Skalierung und Gewichtung 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elle 13">
                <a:extLst>
                  <a:ext uri="{FF2B5EF4-FFF2-40B4-BE49-F238E27FC236}">
                    <a16:creationId xmlns:a16="http://schemas.microsoft.com/office/drawing/2014/main" id="{F4302DC0-1D82-4783-B10A-23835AB68E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5264991"/>
                  </p:ext>
                </p:extLst>
              </p:nvPr>
            </p:nvGraphicFramePr>
            <p:xfrm>
              <a:off x="213535" y="2305241"/>
              <a:ext cx="7948332" cy="3590891"/>
            </p:xfrm>
            <a:graphic>
              <a:graphicData uri="http://schemas.openxmlformats.org/drawingml/2006/table">
                <a:tbl>
                  <a:tblPr/>
                  <a:tblGrid>
                    <a:gridCol w="3860754">
                      <a:extLst>
                        <a:ext uri="{9D8B030D-6E8A-4147-A177-3AD203B41FA5}">
                          <a16:colId xmlns:a16="http://schemas.microsoft.com/office/drawing/2014/main" val="1226643753"/>
                        </a:ext>
                      </a:extLst>
                    </a:gridCol>
                    <a:gridCol w="4087578">
                      <a:extLst>
                        <a:ext uri="{9D8B030D-6E8A-4147-A177-3AD203B41FA5}">
                          <a16:colId xmlns:a16="http://schemas.microsoft.com/office/drawing/2014/main" val="2682182610"/>
                        </a:ext>
                      </a:extLst>
                    </a:gridCol>
                  </a:tblGrid>
                  <a:tr h="332010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Variablen</a:t>
                          </a:r>
                          <a:endParaRPr lang="de-DE" sz="2400" dirty="0">
                            <a:effectLst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400" b="1" dirty="0">
                              <a:effectLst/>
                              <a:latin typeface="+mj-lt"/>
                            </a:rPr>
                            <a:t>Gewichte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89062969"/>
                      </a:ext>
                    </a:extLst>
                  </a:tr>
                  <a:tr h="3320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LMU CompatilFact"/>
                            </a:rPr>
                            <a:t>Minimum, Maximum, </a:t>
                          </a: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Mittelwert</a:t>
                          </a:r>
                          <a:endParaRPr lang="de-DE" sz="20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2000" i="1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000" i="1" kern="1200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2000" i="1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600" i="1" kern="1200" dirty="0">
                            <a:solidFill>
                              <a:srgbClr val="836967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45963" marR="45963" marT="45963" marB="4596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1582"/>
                      </a:ext>
                    </a:extLst>
                  </a:tr>
                  <a:tr h="75754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Median, </a:t>
                          </a:r>
                          <a:r>
                            <a:rPr lang="de-DE" sz="2000" b="0" i="0" u="none" strike="noStrike" dirty="0" err="1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Quartile</a:t>
                          </a: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,</a:t>
                          </a:r>
                          <a:endParaRPr lang="de-DE" sz="2000" dirty="0">
                            <a:solidFill>
                              <a:schemeClr val="tx1"/>
                            </a:solidFill>
                            <a:effectLst/>
                            <a:latin typeface="LMU CompatilFact"/>
                          </a:endParaRPr>
                        </a:p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Intensität und Differenz am Tag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2000" i="1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000" b="0" i="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2000" b="0" i="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6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4360167"/>
                      </a:ext>
                    </a:extLst>
                  </a:tr>
                  <a:tr h="52500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LMU CompatilFact"/>
                            </a:rPr>
                            <a:t>Euklidische Distanzen,</a:t>
                          </a:r>
                        </a:p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LMU CompatilFact"/>
                            </a:rPr>
                            <a:t>Spalten und Zeilen vom Minimum/Maximum</a:t>
                          </a:r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2000" i="1" dirty="0" smtClean="0">
                                        <a:solidFill>
                                          <a:srgbClr val="836967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0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2000" b="0" i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4184743"/>
                      </a:ext>
                    </a:extLst>
                  </a:tr>
                  <a:tr h="704768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Mittelwert in den Quadranten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2000" i="1" dirty="0" smtClean="0">
                                        <a:solidFill>
                                          <a:srgbClr val="836967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0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2000" b="0" i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6479018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elle 13">
                <a:extLst>
                  <a:ext uri="{FF2B5EF4-FFF2-40B4-BE49-F238E27FC236}">
                    <a16:creationId xmlns:a16="http://schemas.microsoft.com/office/drawing/2014/main" id="{F4302DC0-1D82-4783-B10A-23835AB68E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5264991"/>
                  </p:ext>
                </p:extLst>
              </p:nvPr>
            </p:nvGraphicFramePr>
            <p:xfrm>
              <a:off x="213535" y="2305241"/>
              <a:ext cx="7948332" cy="3590891"/>
            </p:xfrm>
            <a:graphic>
              <a:graphicData uri="http://schemas.openxmlformats.org/drawingml/2006/table">
                <a:tbl>
                  <a:tblPr/>
                  <a:tblGrid>
                    <a:gridCol w="3860754">
                      <a:extLst>
                        <a:ext uri="{9D8B030D-6E8A-4147-A177-3AD203B41FA5}">
                          <a16:colId xmlns:a16="http://schemas.microsoft.com/office/drawing/2014/main" val="1226643753"/>
                        </a:ext>
                      </a:extLst>
                    </a:gridCol>
                    <a:gridCol w="4087578">
                      <a:extLst>
                        <a:ext uri="{9D8B030D-6E8A-4147-A177-3AD203B41FA5}">
                          <a16:colId xmlns:a16="http://schemas.microsoft.com/office/drawing/2014/main" val="2682182610"/>
                        </a:ext>
                      </a:extLst>
                    </a:gridCol>
                  </a:tblGrid>
                  <a:tr h="457686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Variablen</a:t>
                          </a:r>
                          <a:endParaRPr lang="de-DE" sz="2400" dirty="0">
                            <a:effectLst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400" b="1" dirty="0">
                              <a:effectLst/>
                              <a:latin typeface="+mj-lt"/>
                            </a:rPr>
                            <a:t>Gewichte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89062969"/>
                      </a:ext>
                    </a:extLst>
                  </a:tr>
                  <a:tr h="6645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LMU CompatilFact"/>
                            </a:rPr>
                            <a:t>Minimum, Maximum, </a:t>
                          </a: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Mittelwert</a:t>
                          </a:r>
                          <a:endParaRPr lang="de-DE" sz="20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45963" marR="45963" marT="45963" marB="4596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4635" t="-76147" r="-298" b="-3743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1582"/>
                      </a:ext>
                    </a:extLst>
                  </a:tr>
                  <a:tr h="75754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Median, </a:t>
                          </a:r>
                          <a:r>
                            <a:rPr lang="de-DE" sz="2000" b="0" i="0" u="none" strike="noStrike" dirty="0" err="1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Quartile</a:t>
                          </a: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,</a:t>
                          </a:r>
                          <a:endParaRPr lang="de-DE" sz="2000" dirty="0">
                            <a:solidFill>
                              <a:schemeClr val="tx1"/>
                            </a:solidFill>
                            <a:effectLst/>
                            <a:latin typeface="LMU CompatilFact"/>
                          </a:endParaRPr>
                        </a:p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Intensität und Differenz am Tag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4635" t="-153600" r="-298" b="-2264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4360167"/>
                      </a:ext>
                    </a:extLst>
                  </a:tr>
                  <a:tr h="100632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LMU CompatilFact"/>
                            </a:rPr>
                            <a:t>Euklidische Distanzen,</a:t>
                          </a:r>
                        </a:p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LMU CompatilFact"/>
                            </a:rPr>
                            <a:t>Spalten und Zeilen vom Minimum/Maximum</a:t>
                          </a:r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4635" t="-192121" r="-298" b="-7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4184743"/>
                      </a:ext>
                    </a:extLst>
                  </a:tr>
                  <a:tr h="704768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Mittelwert in den Quadranten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4635" t="-415517" r="-298" b="-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79018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30333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32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DCCA6DE6-49B3-438D-9F8B-7648E718E79E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Preprocessing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Wahl des Clusterverfahrens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endParaRPr lang="en-US" sz="2000" b="0" strike="noStrike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1862543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E95985B8-5873-4BEC-A226-ABCB519B8346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CustomShape 6"/>
              <p:cNvSpPr/>
              <p:nvPr/>
            </p:nvSpPr>
            <p:spPr>
              <a:xfrm>
                <a:off x="140400" y="2286000"/>
                <a:ext cx="11554200" cy="41148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32000" indent="-323640"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dirty="0">
                    <a:latin typeface="LMU CompatilFact"/>
                  </a:rPr>
                  <a:t>Verfahren des ”</a:t>
                </a:r>
                <a:r>
                  <a:rPr lang="de-DE" sz="2400" dirty="0" err="1">
                    <a:latin typeface="LMU CompatilFact"/>
                  </a:rPr>
                  <a:t>unsupervised</a:t>
                </a:r>
                <a:r>
                  <a:rPr lang="de-DE" sz="2400" dirty="0">
                    <a:latin typeface="LMU CompatilFact"/>
                  </a:rPr>
                  <a:t> </a:t>
                </a:r>
                <a:r>
                  <a:rPr lang="de-DE" sz="2400" dirty="0" err="1">
                    <a:latin typeface="LMU CompatilFact"/>
                  </a:rPr>
                  <a:t>learning</a:t>
                </a:r>
                <a:r>
                  <a:rPr lang="de-DE" sz="2400" dirty="0">
                    <a:latin typeface="LMU CompatilFact"/>
                  </a:rPr>
                  <a:t>” (kein Target)</a:t>
                </a:r>
              </a:p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b="0" strike="noStrike" spc="-1" dirty="0">
                    <a:solidFill>
                      <a:srgbClr val="000000"/>
                    </a:solidFill>
                    <a:latin typeface="LMU CompatilFact"/>
                  </a:rPr>
                  <a:t>Grundidee: Bildung von möglichst homogenen Gruppen, Cluster untereinander möglichst heterogen</a:t>
                </a:r>
              </a:p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solidFill>
                      <a:srgbClr val="000000"/>
                    </a:solidFill>
                    <a:latin typeface="LMU CompatilFact"/>
                  </a:rPr>
                  <a:t>Betrachten von </a:t>
                </a:r>
                <a14:m>
                  <m:oMath xmlns:m="http://schemas.openxmlformats.org/officeDocument/2006/math">
                    <m:r>
                      <a:rPr lang="de-DE" sz="2400" b="0" i="1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b="0" strike="noStrike" spc="-1" dirty="0">
                    <a:latin typeface="Arial"/>
                  </a:rPr>
                  <a:t> </a:t>
                </a:r>
                <a:r>
                  <a:rPr lang="en-US" sz="2400" b="0" strike="noStrike" spc="-1" dirty="0" err="1">
                    <a:latin typeface="LMU CompatilFact"/>
                  </a:rPr>
                  <a:t>Objekten</a:t>
                </a:r>
                <a:r>
                  <a:rPr lang="en-US" sz="2400" b="0" strike="noStrike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400" b="0" i="1" strike="noStrike" spc="-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0" strike="noStrike" spc="-1" dirty="0">
                    <a:latin typeface="LMU CompatilFact"/>
                  </a:rPr>
                  <a:t> </a:t>
                </a:r>
                <a:r>
                  <a:rPr lang="en-US" sz="2400" b="0" strike="noStrike" spc="-1" dirty="0" err="1">
                    <a:latin typeface="LMU CompatilFact"/>
                  </a:rPr>
                  <a:t>mit</a:t>
                </a:r>
                <a:r>
                  <a:rPr lang="en-US" sz="2400" b="0" strike="noStrike" spc="-1" dirty="0">
                    <a:latin typeface="LMU CompatilFact"/>
                  </a:rPr>
                  <a:t> </a:t>
                </a:r>
                <a:r>
                  <a:rPr lang="en-US" sz="2400" b="0" strike="noStrike" spc="-1" dirty="0" err="1">
                    <a:latin typeface="LMU CompatilFact"/>
                  </a:rPr>
                  <a:t>zugehörigen</a:t>
                </a:r>
                <a:r>
                  <a:rPr lang="en-US" sz="2400" b="0" strike="noStrike" spc="-1" dirty="0">
                    <a:latin typeface="LMU CompatilFact"/>
                  </a:rPr>
                  <a:t> </a:t>
                </a:r>
                <a:r>
                  <a:rPr lang="en-US" sz="2400" b="0" strike="noStrike" spc="-1" dirty="0" err="1">
                    <a:latin typeface="LMU CompatilFact"/>
                  </a:rPr>
                  <a:t>Merkmalsvektoren</a:t>
                </a:r>
                <a:r>
                  <a:rPr lang="en-US" sz="2400" b="0" strike="noStrike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400" b="0" i="1" strike="noStrike" spc="-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b="0" i="1" strike="noStrike" spc="-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de-DE" sz="2400" b="0" strike="noStrike" spc="-1" dirty="0">
                  <a:latin typeface="LMU CompatilFact"/>
                </a:endParaRP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b="0" strike="noStrike" spc="-1" dirty="0">
                    <a:latin typeface="LMU CompatilFact"/>
                  </a:rPr>
                  <a:t>Suchen einer 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000" b="0" i="1" strike="noStrike" spc="-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000" b="0" i="1" strike="noStrike" spc="-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b="0" strike="noStrike" spc="-1" dirty="0">
                    <a:latin typeface="LMU CompatilFact"/>
                  </a:rPr>
                  <a:t> </a:t>
                </a:r>
                <a:r>
                  <a:rPr lang="en-US" sz="2000" b="0" strike="noStrike" spc="-1" dirty="0" err="1">
                    <a:latin typeface="LMU CompatilFact"/>
                  </a:rPr>
                  <a:t>mit</a:t>
                </a:r>
                <a:r>
                  <a:rPr lang="en-US" sz="2000" b="0" strike="noStrike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ctrlPr>
                          <a:rPr lang="en-US" sz="2000" b="0" i="1" strike="noStrike" spc="-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2000" b="0" i="1" strike="noStrike" spc="-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2000" b="0" i="1" strike="noStrike" spc="-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b="0" i="1" strike="noStrike" spc="-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trike="noStrike" spc="-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2000" b="0" i="1" strike="noStrike" spc="-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sz="2000" b="0" i="1" strike="noStrike" spc="-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2000" b="0" i="1" strike="noStrike" spc="-1" smtClean="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000" b="0" i="1" strike="noStrike" spc="-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000" b="0" strike="noStrike" spc="-1" dirty="0">
                    <a:latin typeface="LMU CompatilFact"/>
                  </a:rPr>
                  <a:t> </a:t>
                </a:r>
                <a:r>
                  <a:rPr lang="en-US" sz="2000" b="0" strike="noStrike" spc="-1" dirty="0" err="1">
                    <a:latin typeface="LMU CompatilFact"/>
                  </a:rPr>
                  <a:t>wobei</a:t>
                </a:r>
                <a:r>
                  <a:rPr lang="en-US" sz="2000" b="0" strike="noStrike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000" b="0" i="1" strike="noStrike" spc="-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trike="noStrike" spc="-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 </m:t>
                    </m:r>
                    <m:sSub>
                      <m:sSubPr>
                        <m:ctrlPr>
                          <a:rPr lang="de-DE" sz="2000" b="0" i="1" strike="noStrike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000" b="0" i="1" strike="noStrike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2000" b="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∅     ∀ </m:t>
                    </m:r>
                    <m:r>
                      <a:rPr lang="en-GB" sz="2000" b="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de-DE" sz="2000" b="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r>
                      <a:rPr lang="en-GB" sz="2000" b="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000" b="0" strike="noStrike" spc="-1" dirty="0">
                  <a:latin typeface="LMU CompatilFact"/>
                </a:endParaRPr>
              </a:p>
              <a:p>
                <a:pPr marL="432000" indent="-323640"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latin typeface="LMU CompatilFact"/>
                  </a:rPr>
                  <a:t>Verschiedene Ansätze für Clustering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latin typeface="LMU CompatilFact"/>
                  </a:rPr>
                  <a:t>Optimale Partitionen</a:t>
                </a:r>
                <a:endParaRPr lang="de-DE" sz="2400" spc="-1" dirty="0">
                  <a:latin typeface="LMU CompatilFact"/>
                </a:endParaRPr>
              </a:p>
              <a:p>
                <a:pPr marL="432000" indent="-323640"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latin typeface="LMU CompatilFact"/>
                  </a:rPr>
                  <a:t>Distanz zwischen Objekten durch Ähnlichkeits- bzw. Distanzmaß</a:t>
                </a:r>
                <a:endParaRPr lang="de-DE" sz="2400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endParaRPr lang="de-DE" sz="2000" spc="-1" dirty="0">
                  <a:latin typeface="LMU CompatilFact"/>
                </a:endParaRPr>
              </a:p>
            </p:txBody>
          </p:sp>
        </mc:Choice>
        <mc:Fallback>
          <p:sp>
            <p:nvSpPr>
              <p:cNvPr id="136" name="CustomShap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4114800"/>
              </a:xfrm>
              <a:prstGeom prst="rect">
                <a:avLst/>
              </a:prstGeom>
              <a:blipFill>
                <a:blip r:embed="rId3"/>
                <a:stretch>
                  <a:fillRect t="-1185" b="-889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Clusteranalyse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5963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043BBE9C-0B75-4571-9A1E-B57CD440209A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7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  <a:ea typeface="DejaVu Sans"/>
              </a:rPr>
              <a:t>Clustera</a:t>
            </a: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lgorithmus PAM </a:t>
            </a:r>
            <a:endParaRPr lang="en-US" sz="40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stomShape 6">
                <a:extLst>
                  <a:ext uri="{FF2B5EF4-FFF2-40B4-BE49-F238E27FC236}">
                    <a16:creationId xmlns:a16="http://schemas.microsoft.com/office/drawing/2014/main" id="{584DE1FD-340D-4425-9809-89876DD45B1E}"/>
                  </a:ext>
                </a:extLst>
              </p:cNvPr>
              <p:cNvSpPr/>
              <p:nvPr/>
            </p:nvSpPr>
            <p:spPr>
              <a:xfrm>
                <a:off x="158400" y="2235600"/>
                <a:ext cx="11889000" cy="42238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51260" indent="-34290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de-DE" sz="2400" spc="-1" dirty="0">
                    <a:latin typeface="LMU CompatilFact"/>
                  </a:rPr>
                  <a:t>PAM steht für </a:t>
                </a:r>
                <a:r>
                  <a:rPr lang="de-DE" sz="2400" spc="-1" dirty="0" err="1">
                    <a:latin typeface="LMU CompatilFact"/>
                  </a:rPr>
                  <a:t>Partitioning</a:t>
                </a:r>
                <a:r>
                  <a:rPr lang="de-DE" sz="2400" spc="-1" dirty="0">
                    <a:latin typeface="LMU CompatilFact"/>
                  </a:rPr>
                  <a:t> </a:t>
                </a:r>
                <a:r>
                  <a:rPr lang="de-DE" sz="2400" spc="-1" dirty="0" err="1">
                    <a:latin typeface="LMU CompatilFact"/>
                  </a:rPr>
                  <a:t>Around</a:t>
                </a:r>
                <a:r>
                  <a:rPr lang="de-DE" sz="2400" spc="-1" dirty="0">
                    <a:latin typeface="LMU CompatilFact"/>
                  </a:rPr>
                  <a:t> </a:t>
                </a:r>
                <a:r>
                  <a:rPr lang="de-DE" sz="2400" spc="-1" dirty="0" err="1">
                    <a:latin typeface="LMU CompatilFact"/>
                  </a:rPr>
                  <a:t>Medoids</a:t>
                </a:r>
                <a:endParaRPr lang="de-DE" sz="2400" spc="-1" dirty="0">
                  <a:latin typeface="LMU CompatilFact"/>
                </a:endParaRPr>
              </a:p>
              <a:p>
                <a:pPr marL="451260" indent="-34290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de-DE" sz="2400" spc="-1" dirty="0">
                    <a:latin typeface="LMU CompatilFact"/>
                  </a:rPr>
                  <a:t>Gehört zu den Partitionierenden Verfahren</a:t>
                </a:r>
              </a:p>
              <a:p>
                <a:pPr marL="451260" indent="-342900">
                  <a:lnSpc>
                    <a:spcPct val="100000"/>
                  </a:lnSpc>
                  <a:spcBef>
                    <a:spcPts val="800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 err="1">
                    <a:latin typeface="LMU CompatilFact"/>
                    <a:cs typeface="Times New Roman" panose="02020603050405020304" pitchFamily="18" charset="0"/>
                  </a:rPr>
                  <a:t>Vorgehen</a:t>
                </a:r>
                <a:r>
                  <a:rPr lang="en-US" sz="2400" spc="-1" dirty="0">
                    <a:latin typeface="LMU CompatilFact"/>
                    <a:cs typeface="Times New Roman" panose="02020603050405020304" pitchFamily="18" charset="0"/>
                  </a:rPr>
                  <a:t>: 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1.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Anzahl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an Cluster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festlegen</a:t>
                </a:r>
                <a:endParaRPr lang="en-US" sz="2000" spc="-1" dirty="0">
                  <a:latin typeface="LMU CompatilFact"/>
                  <a:cs typeface="Times New Roman" panose="02020603050405020304" pitchFamily="18" charset="0"/>
                </a:endParaRPr>
              </a:p>
              <a:p>
                <a:pPr marL="108360">
                  <a:lnSpc>
                    <a:spcPct val="100000"/>
                  </a:lnSpc>
                  <a:spcBef>
                    <a:spcPts val="800"/>
                  </a:spcBef>
                  <a:buClr>
                    <a:srgbClr val="000000"/>
                  </a:buClr>
                  <a:buSzPct val="100000"/>
                </a:pP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                            2. Wahl von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repräsentativen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Objekten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(Medoids)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aus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allen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Beobachtungen</a:t>
                </a:r>
                <a:endParaRPr lang="en-US" sz="2000" spc="-1" dirty="0">
                  <a:latin typeface="LMU CompatilFact"/>
                  <a:cs typeface="Times New Roman" panose="02020603050405020304" pitchFamily="18" charset="0"/>
                </a:endParaRPr>
              </a:p>
              <a:p>
                <a:pPr marL="108360">
                  <a:lnSpc>
                    <a:spcPct val="100000"/>
                  </a:lnSpc>
                  <a:spcBef>
                    <a:spcPts val="800"/>
                  </a:spcBef>
                  <a:buClr>
                    <a:srgbClr val="000000"/>
                  </a:buClr>
                  <a:buSzPct val="100000"/>
                </a:pP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	               3.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Für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jeden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Medoid </a:t>
                </a: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de-DE" sz="2400" spc="-1" dirty="0">
                    <a:latin typeface="LMU CompatilFact"/>
                  </a:rPr>
                  <a:t> </a:t>
                </a:r>
                <a:r>
                  <a:rPr lang="de-DE" sz="2000" spc="-1" dirty="0">
                    <a:latin typeface="LMU CompatilFact"/>
                  </a:rPr>
                  <a:t>und jeden restlichen Datenpunkt </a:t>
                </a: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:</a:t>
                </a:r>
                <a:br>
                  <a:rPr lang="de-DE" sz="2000" spc="-1" dirty="0">
                    <a:latin typeface="LMU CompatilFact"/>
                  </a:rPr>
                </a:br>
                <a:r>
                  <a:rPr lang="de-DE" sz="2000" spc="-1" dirty="0">
                    <a:latin typeface="LMU CompatilFact"/>
                  </a:rPr>
                  <a:t>                                          i. Entscheiden, ob ein Datenpunkt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 einen </a:t>
                </a:r>
                <a:r>
                  <a:rPr lang="de-DE" sz="2000" spc="-1" dirty="0" err="1">
                    <a:latin typeface="LMU CompatilFact"/>
                  </a:rPr>
                  <a:t>Medoid</a:t>
                </a:r>
                <a:r>
                  <a:rPr lang="de-DE" sz="20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 ersetzen soll anhand der Summe </a:t>
                </a: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br>
                  <a:rPr lang="de-DE" sz="2000" spc="-1" dirty="0">
                    <a:latin typeface="LMU CompatilFact"/>
                  </a:rPr>
                </a:br>
                <a:r>
                  <a:rPr lang="de-DE" sz="2000" spc="-1" dirty="0">
                    <a:latin typeface="LMU CompatilFact"/>
                  </a:rPr>
                  <a:t>                                             </a:t>
                </a:r>
                <a:r>
                  <a:rPr lang="de-DE" sz="1050" spc="-1" dirty="0">
                    <a:latin typeface="LMU CompatilFact"/>
                  </a:rPr>
                  <a:t> </a:t>
                </a:r>
                <a:r>
                  <a:rPr lang="de-DE" sz="2000" spc="-1" dirty="0">
                    <a:latin typeface="LMU CompatilFact"/>
                  </a:rPr>
                  <a:t>der Distanzen von allen Datenpunkten zu deren jeweiligen </a:t>
                </a:r>
                <a:r>
                  <a:rPr lang="de-DE" sz="2000" spc="-1" dirty="0" err="1">
                    <a:latin typeface="LMU CompatilFact"/>
                  </a:rPr>
                  <a:t>Medoid</a:t>
                </a:r>
                <a:br>
                  <a:rPr lang="de-DE" sz="2000" spc="-1" dirty="0">
                    <a:latin typeface="LMU CompatilFact"/>
                  </a:rPr>
                </a:br>
                <a:r>
                  <a:rPr lang="de-DE" sz="2000" spc="-1" dirty="0">
                    <a:latin typeface="LMU CompatilFact"/>
                  </a:rPr>
                  <a:t>                                          ii. Durchführen für alle Datenpunkte</a:t>
                </a:r>
                <a:br>
                  <a:rPr lang="de-DE" sz="2000" spc="-1" dirty="0">
                    <a:latin typeface="LMU CompatilFact"/>
                  </a:rPr>
                </a:br>
                <a:r>
                  <a:rPr lang="de-DE" sz="2000" spc="-1" dirty="0">
                    <a:latin typeface="LMU CompatilFact"/>
                  </a:rPr>
                  <a:t>                                          </a:t>
                </a:r>
                <a:r>
                  <a:rPr lang="de-DE" sz="2000" spc="-1" dirty="0" err="1">
                    <a:latin typeface="LMU CompatilFact"/>
                  </a:rPr>
                  <a:t>iii.</a:t>
                </a:r>
                <a:r>
                  <a:rPr lang="de-DE" sz="2000" spc="-1" dirty="0">
                    <a:latin typeface="LMU CompatilFact"/>
                  </a:rPr>
                  <a:t> Auswahl der Datenpunkte als </a:t>
                </a:r>
                <a:r>
                  <a:rPr lang="de-DE" sz="2000" spc="-1" dirty="0" err="1">
                    <a:latin typeface="LMU CompatilFact"/>
                  </a:rPr>
                  <a:t>Medoids</a:t>
                </a:r>
                <a:r>
                  <a:rPr lang="de-DE" sz="2000" spc="-1" dirty="0">
                    <a:latin typeface="LMU CompatilFact"/>
                  </a:rPr>
                  <a:t>, die die Summe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 am stärksten minimieren</a:t>
                </a:r>
              </a:p>
              <a:p>
                <a:pPr marL="108360">
                  <a:lnSpc>
                    <a:spcPct val="100000"/>
                  </a:lnSpc>
                  <a:spcBef>
                    <a:spcPts val="800"/>
                  </a:spcBef>
                  <a:buClr>
                    <a:srgbClr val="000000"/>
                  </a:buClr>
                  <a:buSzPct val="100000"/>
                </a:pPr>
                <a:r>
                  <a:rPr lang="de-DE" sz="2000" spc="-1" dirty="0">
                    <a:latin typeface="LMU CompatilFact"/>
                  </a:rPr>
                  <a:t>                             4.  Datenpunkte dem Cluster zuteilen, dessen </a:t>
                </a:r>
                <a:r>
                  <a:rPr lang="de-DE" sz="2000" spc="-1" dirty="0" err="1">
                    <a:latin typeface="LMU CompatilFact"/>
                  </a:rPr>
                  <a:t>Medoid</a:t>
                </a:r>
                <a:r>
                  <a:rPr lang="de-DE" sz="2000" spc="-1" dirty="0">
                    <a:latin typeface="LMU CompatilFact"/>
                  </a:rPr>
                  <a:t> am nächsten zu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 liegt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</a:pPr>
                <a:endParaRPr lang="de-DE" sz="2400" spc="-1" dirty="0">
                  <a:latin typeface="LMU CompatilFact"/>
                </a:endParaRPr>
              </a:p>
            </p:txBody>
          </p:sp>
        </mc:Choice>
        <mc:Fallback xmlns="">
          <p:sp>
            <p:nvSpPr>
              <p:cNvPr id="10" name="CustomShape 6">
                <a:extLst>
                  <a:ext uri="{FF2B5EF4-FFF2-40B4-BE49-F238E27FC236}">
                    <a16:creationId xmlns:a16="http://schemas.microsoft.com/office/drawing/2014/main" id="{584DE1FD-340D-4425-9809-89876DD45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00" y="2235600"/>
                <a:ext cx="11889000" cy="4223880"/>
              </a:xfrm>
              <a:prstGeom prst="rect">
                <a:avLst/>
              </a:prstGeom>
              <a:blipFill>
                <a:blip r:embed="rId3"/>
                <a:stretch>
                  <a:fillRect t="-1154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3506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043BBE9C-0B75-4571-9A1E-B57CD440209A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7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  <a:ea typeface="DejaVu Sans"/>
              </a:rPr>
              <a:t>Distanzmaß</a:t>
            </a:r>
            <a:endParaRPr lang="en-US" sz="40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stomShape 6">
                <a:extLst>
                  <a:ext uri="{FF2B5EF4-FFF2-40B4-BE49-F238E27FC236}">
                    <a16:creationId xmlns:a16="http://schemas.microsoft.com/office/drawing/2014/main" id="{584DE1FD-340D-4425-9809-89876DD45B1E}"/>
                  </a:ext>
                </a:extLst>
              </p:cNvPr>
              <p:cNvSpPr/>
              <p:nvPr/>
            </p:nvSpPr>
            <p:spPr>
              <a:xfrm>
                <a:off x="158400" y="2235600"/>
                <a:ext cx="11889000" cy="42238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51260" indent="-34290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de-DE" sz="2400" spc="-1" dirty="0">
                    <a:latin typeface="LMU CompatilFact"/>
                  </a:rPr>
                  <a:t>Manhattan-Metrik</a:t>
                </a:r>
              </a:p>
              <a:p>
                <a:pPr marL="908460" lvl="1" indent="-342900">
                  <a:spcBef>
                    <a:spcPts val="600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latin typeface="LMU CompatilFact"/>
                  </a:rPr>
                  <a:t>die Distanz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sz="2400" spc="-1" dirty="0">
                    <a:latin typeface="LMU CompatilFact"/>
                  </a:rPr>
                  <a:t> </a:t>
                </a:r>
                <a:r>
                  <a:rPr lang="de-DE" sz="2000" spc="-1" dirty="0">
                    <a:latin typeface="LMU CompatilFact"/>
                  </a:rPr>
                  <a:t>zwischen zwei Objekten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 und</a:t>
                </a:r>
                <a:r>
                  <a:rPr lang="de-DE" sz="24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sz="2400" spc="-1" dirty="0">
                    <a:latin typeface="LMU CompatilFact"/>
                  </a:rPr>
                  <a:t> </a:t>
                </a:r>
                <a:r>
                  <a:rPr lang="de-DE" sz="2000" spc="-1" dirty="0">
                    <a:latin typeface="LMU CompatilFact"/>
                  </a:rPr>
                  <a:t>definiert ist als</a:t>
                </a:r>
              </a:p>
              <a:p>
                <a:pPr marL="908460" lvl="1" indent="-342900">
                  <a:spcBef>
                    <a:spcPts val="600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endParaRPr lang="de-DE" sz="2000" spc="-1" dirty="0">
                  <a:latin typeface="LMU CompatilFact"/>
                </a:endParaRPr>
              </a:p>
              <a:p>
                <a:pPr marL="565560" lvl="1">
                  <a:spcBef>
                    <a:spcPts val="600"/>
                  </a:spcBef>
                  <a:buClr>
                    <a:srgbClr val="000000"/>
                  </a:buClr>
                  <a:buSzPct val="7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pc="-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de-DE" sz="2000" i="1" spc="-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 spc="-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2000" i="1" spc="-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000" i="1" spc="-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sz="2000" i="1" spc="-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de-DE" sz="2000" i="1" spc="-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000" i="1" spc="-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i="1" spc="-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b="0" i="1" spc="-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r>
                            <a:rPr lang="de-DE" sz="2000" i="1" spc="-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de-DE" sz="2000" i="1" spc="-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spc="-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sz="2000" i="1" spc="-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000" i="1" spc="-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de-DE" sz="2000" i="1" spc="-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spc="-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sz="2000" i="1" spc="-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000" i="1" spc="-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de-DE" sz="2000" spc="-1" dirty="0">
                  <a:latin typeface="LMU CompatilFact"/>
                  <a:cs typeface="Times New Roman" panose="02020603050405020304" pitchFamily="18" charset="0"/>
                </a:endParaRPr>
              </a:p>
              <a:p>
                <a:pPr marL="565560" lvl="1">
                  <a:spcBef>
                    <a:spcPts val="600"/>
                  </a:spcBef>
                  <a:buClr>
                    <a:srgbClr val="000000"/>
                  </a:buClr>
                  <a:buSzPct val="75000"/>
                </a:pPr>
                <a:r>
                  <a:rPr lang="de-DE" sz="2000" spc="-1" dirty="0">
                    <a:latin typeface="LMU CompatilFact"/>
                    <a:cs typeface="Times New Roman" panose="02020603050405020304" pitchFamily="18" charset="0"/>
                  </a:rPr>
                  <a:t>			</a:t>
                </a:r>
              </a:p>
              <a:p>
                <a:pPr marL="565560" lvl="1">
                  <a:spcBef>
                    <a:spcPts val="600"/>
                  </a:spcBef>
                  <a:buClr>
                    <a:srgbClr val="000000"/>
                  </a:buClr>
                  <a:buSzPct val="75000"/>
                </a:pPr>
                <a:r>
                  <a:rPr lang="de-DE" sz="2000" spc="-1" dirty="0">
                    <a:latin typeface="LMU CompatilFact"/>
                    <a:cs typeface="Times New Roman" panose="02020603050405020304" pitchFamily="18" charset="0"/>
                  </a:rPr>
                  <a:t>				wobei </a:t>
                </a:r>
                <a:r>
                  <a:rPr lang="de-DE" sz="2000" spc="-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000" spc="-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…,</a:t>
                </a:r>
                <a:r>
                  <a:rPr lang="de-DE" sz="2000" spc="-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GB" sz="2000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000" spc="-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, b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000" spc="-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…,</a:t>
                </a:r>
                <a:r>
                  <a:rPr lang="de-DE" sz="2000" spc="-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GB" sz="2000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000" spc="-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</a:pPr>
                <a:endParaRPr lang="de-DE" sz="2400" spc="-1" dirty="0">
                  <a:latin typeface="LMU CompatilFact"/>
                </a:endParaRPr>
              </a:p>
            </p:txBody>
          </p:sp>
        </mc:Choice>
        <mc:Fallback xmlns="">
          <p:sp>
            <p:nvSpPr>
              <p:cNvPr id="10" name="CustomShape 6">
                <a:extLst>
                  <a:ext uri="{FF2B5EF4-FFF2-40B4-BE49-F238E27FC236}">
                    <a16:creationId xmlns:a16="http://schemas.microsoft.com/office/drawing/2014/main" id="{584DE1FD-340D-4425-9809-89876DD45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00" y="2235600"/>
                <a:ext cx="11889000" cy="4223880"/>
              </a:xfrm>
              <a:prstGeom prst="rect">
                <a:avLst/>
              </a:prstGeom>
              <a:blipFill>
                <a:blip r:embed="rId3"/>
                <a:stretch>
                  <a:fillRect t="-1154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235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36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A1FD39EB-68B4-4EF3-8385-DFD4FDD63863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Preprocessing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Wahl des Algorithmus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 Bewertungskriterien für Cluster</a:t>
            </a: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de-D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675009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37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Bewertungskriterien für Clustering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stomShape 6">
                <a:extLst>
                  <a:ext uri="{FF2B5EF4-FFF2-40B4-BE49-F238E27FC236}">
                    <a16:creationId xmlns:a16="http://schemas.microsoft.com/office/drawing/2014/main" id="{41DAE0D0-0A72-45A6-AF09-6058045F0A56}"/>
                  </a:ext>
                </a:extLst>
              </p:cNvPr>
              <p:cNvSpPr/>
              <p:nvPr/>
            </p:nvSpPr>
            <p:spPr>
              <a:xfrm>
                <a:off x="140400" y="2286000"/>
                <a:ext cx="11554200" cy="42912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latin typeface="LMU CompatilFact"/>
                  </a:rPr>
                  <a:t>Silhouettenkoeffizient</a:t>
                </a:r>
                <a:endParaRPr lang="en-US" sz="2400" spc="-1" dirty="0">
                  <a:latin typeface="LMU CompatilFact"/>
                </a:endParaRP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en-US" sz="2000" spc="-1" dirty="0" err="1">
                    <a:latin typeface="LMU CompatilFact"/>
                  </a:rPr>
                  <a:t>Maßzahl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für</a:t>
                </a:r>
                <a:r>
                  <a:rPr lang="en-US" sz="2000" spc="-1" dirty="0">
                    <a:latin typeface="LMU CompatilFact"/>
                  </a:rPr>
                  <a:t> die </a:t>
                </a:r>
                <a:r>
                  <a:rPr lang="en-US" sz="2000" spc="-1" dirty="0" err="1">
                    <a:latin typeface="LMU CompatilFact"/>
                  </a:rPr>
                  <a:t>Qualität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eines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Clusterings</a:t>
                </a:r>
                <a:endParaRPr lang="en-US" sz="2000" spc="-1" dirty="0">
                  <a:latin typeface="LMU CompatilFact"/>
                </a:endParaRP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en-US" sz="2000" spc="-1" dirty="0" err="1">
                    <a:latin typeface="LMU CompatilFact"/>
                  </a:rPr>
                  <a:t>Unabhängig</a:t>
                </a:r>
                <a:r>
                  <a:rPr lang="en-US" sz="2000" spc="-1" dirty="0">
                    <a:latin typeface="LMU CompatilFact"/>
                  </a:rPr>
                  <a:t> von der </a:t>
                </a:r>
                <a:r>
                  <a:rPr lang="en-US" sz="2000" spc="-1" dirty="0" err="1">
                    <a:latin typeface="LMU CompatilFact"/>
                  </a:rPr>
                  <a:t>Anzahl</a:t>
                </a:r>
                <a:r>
                  <a:rPr lang="en-US" sz="2000" spc="-1" dirty="0">
                    <a:latin typeface="LMU CompatilFact"/>
                  </a:rPr>
                  <a:t> der Cluster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en-US" sz="2000" spc="-1" dirty="0" err="1">
                    <a:latin typeface="LMU CompatilFact"/>
                  </a:rPr>
                  <a:t>Gehört</a:t>
                </a:r>
                <a:r>
                  <a:rPr lang="en-US" sz="2000" spc="-1" dirty="0">
                    <a:latin typeface="LMU CompatilFact"/>
                  </a:rPr>
                  <a:t> das </a:t>
                </a:r>
                <a:r>
                  <a:rPr lang="en-US" sz="2000" spc="-1" dirty="0" err="1">
                    <a:latin typeface="LMU CompatilFact"/>
                  </a:rPr>
                  <a:t>Objekt</a:t>
                </a:r>
                <a:r>
                  <a:rPr lang="en-US" sz="20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b="0" i="1" spc="-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zum</a:t>
                </a:r>
                <a:r>
                  <a:rPr lang="en-US" sz="2000" spc="-1" dirty="0">
                    <a:latin typeface="LMU CompatilFact"/>
                  </a:rPr>
                  <a:t> Cluster</a:t>
                </a:r>
                <a14:m>
                  <m:oMath xmlns:m="http://schemas.openxmlformats.org/officeDocument/2006/math">
                    <m:r>
                      <a:rPr lang="de-DE" sz="2000" b="0" i="0" spc="-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 spc="-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2000" b="0" i="0" spc="-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spc="-1" dirty="0">
                    <a:latin typeface="LMU CompatilFact"/>
                  </a:rPr>
                  <a:t> so </a:t>
                </a:r>
                <a:r>
                  <a:rPr lang="en-US" sz="2000" spc="-1" dirty="0" err="1">
                    <a:latin typeface="LMU CompatilFact"/>
                  </a:rPr>
                  <a:t>ist</a:t>
                </a:r>
                <a:r>
                  <a:rPr lang="en-US" sz="2000" spc="-1" dirty="0">
                    <a:latin typeface="LMU CompatilFact"/>
                  </a:rPr>
                  <a:t> die Silhouette von </a:t>
                </a:r>
                <a14:m>
                  <m:oMath xmlns:m="http://schemas.openxmlformats.org/officeDocument/2006/math">
                    <m:r>
                      <a:rPr lang="en-GB" sz="2000" b="0" i="1" spc="-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sz="2000" b="0" i="1" spc="-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spc="-1" dirty="0" err="1">
                    <a:latin typeface="LMU CompatilFact"/>
                    <a:ea typeface="Cambria Math" panose="02040503050406030204" pitchFamily="18" charset="0"/>
                  </a:rPr>
                  <a:t>definiert</a:t>
                </a:r>
                <a:r>
                  <a:rPr lang="en-US" sz="2000" spc="-1" dirty="0">
                    <a:latin typeface="LMU CompatilFact"/>
                    <a:ea typeface="Cambria Math" panose="020405030504060302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ea typeface="Cambria Math" panose="02040503050406030204" pitchFamily="18" charset="0"/>
                  </a:rPr>
                  <a:t>als</a:t>
                </a:r>
                <a:br>
                  <a:rPr lang="en-US" sz="2000" spc="-1" dirty="0">
                    <a:latin typeface="LMU CompatilFact"/>
                    <a:ea typeface="Cambria Math" panose="02040503050406030204" pitchFamily="18" charset="0"/>
                  </a:rPr>
                </a:br>
                <a:r>
                  <a:rPr lang="en-US" sz="1050" spc="-1" dirty="0">
                    <a:latin typeface="LMU CompatilFact"/>
                    <a:ea typeface="Cambria Math" panose="02040503050406030204" pitchFamily="18" charset="0"/>
                  </a:rPr>
                  <a:t> </a:t>
                </a:r>
                <a:r>
                  <a:rPr lang="en-US" sz="1400" spc="-1" dirty="0">
                    <a:latin typeface="LMU CompatilFact"/>
                    <a:ea typeface="Cambria Math" panose="02040503050406030204" pitchFamily="18" charset="0"/>
                  </a:rPr>
                  <a:t> </a:t>
                </a:r>
                <a:br>
                  <a:rPr lang="en-US" sz="2000" spc="-1" dirty="0">
                    <a:latin typeface="LMU CompatilFac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de-DE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de-DE" sz="2000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000" b="0" i="1" spc="-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000" b="0" i="1" spc="-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0                                    </m:t>
                            </m:r>
                          </m:e>
                          <m:e>
                            <m:f>
                              <m:fPr>
                                <m:ctrlP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en-GB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d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− 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en-GB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de-DE" sz="2000" b="0" i="0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⁡{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en-GB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d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en-GB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d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 sz="2000" spc="-1" dirty="0">
                    <a:latin typeface="LMU CompatilFact"/>
                  </a:rPr>
                  <a:t> 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latin typeface="LMU CompatilFact"/>
                  </a:rPr>
                  <a:t>	</a:t>
                </a:r>
                <a:r>
                  <a:rPr lang="en-US" sz="2000" spc="-1" dirty="0" err="1">
                    <a:latin typeface="LMU CompatilFact"/>
                  </a:rPr>
                  <a:t>wobei</a:t>
                </a:r>
                <a:r>
                  <a:rPr lang="en-US" sz="20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GB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pc="-1" dirty="0">
                    <a:latin typeface="LMU CompatilFact"/>
                  </a:rPr>
                  <a:t> </a:t>
                </a:r>
                <a:r>
                  <a:rPr lang="en-US" sz="2000" spc="-1" dirty="0">
                    <a:latin typeface="LMU CompatilFact"/>
                  </a:rPr>
                  <a:t>die </a:t>
                </a:r>
                <a:r>
                  <a:rPr lang="en-US" sz="2000" spc="-1" dirty="0" err="1">
                    <a:latin typeface="LMU CompatilFact"/>
                  </a:rPr>
                  <a:t>durschnittliche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Distanz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eines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Objektes</a:t>
                </a:r>
                <a:r>
                  <a:rPr lang="en-US" sz="20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en-GB" b="0" i="1" spc="-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zu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anderen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Punkten</a:t>
                </a:r>
                <a:r>
                  <a:rPr lang="en-US" sz="2000" spc="-1" dirty="0">
                    <a:latin typeface="LMU CompatilFact"/>
                  </a:rPr>
                  <a:t> des Clusters</a:t>
                </a:r>
                <a14:m>
                  <m:oMath xmlns:m="http://schemas.openxmlformats.org/officeDocument/2006/math">
                    <m:r>
                      <a:rPr lang="de-DE" sz="2000" spc="-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 spc="-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pc="-1" dirty="0">
                    <a:latin typeface="LMU CompatilFact"/>
                  </a:rPr>
                  <a:t> </a:t>
                </a:r>
                <a:r>
                  <a:rPr lang="en-US" sz="2000" spc="-1" dirty="0">
                    <a:latin typeface="LMU CompatilFact"/>
                  </a:rPr>
                  <a:t> </a:t>
                </a:r>
                <a:br>
                  <a:rPr lang="en-US" sz="2000" spc="-1" dirty="0">
                    <a:latin typeface="LMU CompatilFact"/>
                  </a:rPr>
                </a:br>
                <a:r>
                  <a:rPr lang="en-US" sz="2000" spc="-1" dirty="0">
                    <a:latin typeface="LMU CompatilFact"/>
                  </a:rPr>
                  <a:t>	</a:t>
                </a:r>
                <a:r>
                  <a:rPr lang="de-DE" spc="-1" dirty="0"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GB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pc="-1" dirty="0">
                    <a:latin typeface="LMU CompatilFact"/>
                  </a:rPr>
                  <a:t> </a:t>
                </a:r>
                <a:r>
                  <a:rPr lang="en-US" sz="2000" spc="-1" dirty="0">
                    <a:latin typeface="LMU CompatilFact"/>
                  </a:rPr>
                  <a:t>die </a:t>
                </a:r>
                <a:r>
                  <a:rPr lang="en-US" sz="2000" spc="-1" dirty="0" err="1">
                    <a:latin typeface="LMU CompatilFact"/>
                  </a:rPr>
                  <a:t>Distanz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eines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Objektes</a:t>
                </a:r>
                <a:r>
                  <a:rPr lang="en-GB" sz="2000" spc="-1" dirty="0"/>
                  <a:t> </a:t>
                </a:r>
                <a14:m>
                  <m:oMath xmlns:m="http://schemas.openxmlformats.org/officeDocument/2006/math">
                    <m:r>
                      <a:rPr lang="en-GB" i="1" spc="-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GB" i="1" spc="-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spc="-1" dirty="0" err="1">
                    <a:latin typeface="LMU CompatilFact"/>
                  </a:rPr>
                  <a:t>zum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nächstgelegensten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Objekt</a:t>
                </a:r>
                <a:r>
                  <a:rPr lang="en-US" sz="2000" spc="-1" dirty="0">
                    <a:latin typeface="LMU CompatilFact"/>
                  </a:rPr>
                  <a:t> des Clusters </a:t>
                </a:r>
                <a14:m>
                  <m:oMath xmlns:m="http://schemas.openxmlformats.org/officeDocument/2006/math"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pc="-1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75000"/>
                </a:pPr>
                <a:r>
                  <a:rPr lang="en-US" spc="-1" dirty="0">
                    <a:latin typeface="LMU CompatilFact"/>
                  </a:rPr>
                  <a:t>	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latin typeface="LMU CompatilFact"/>
                  </a:rPr>
                  <a:t>  </a:t>
                </a:r>
              </a:p>
            </p:txBody>
          </p:sp>
        </mc:Choice>
        <mc:Fallback xmlns="">
          <p:sp>
            <p:nvSpPr>
              <p:cNvPr id="12" name="CustomShape 6">
                <a:extLst>
                  <a:ext uri="{FF2B5EF4-FFF2-40B4-BE49-F238E27FC236}">
                    <a16:creationId xmlns:a16="http://schemas.microsoft.com/office/drawing/2014/main" id="{41DAE0D0-0A72-45A6-AF09-6058045F0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4291200"/>
              </a:xfrm>
              <a:prstGeom prst="rect">
                <a:avLst/>
              </a:prstGeom>
              <a:blipFill>
                <a:blip r:embed="rId3"/>
                <a:stretch>
                  <a:fillRect t="-1136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06B98771-28DB-40C7-A3BF-D80B4BF2DE28}"/>
                  </a:ext>
                </a:extLst>
              </p:cNvPr>
              <p:cNvSpPr txBox="1"/>
              <p:nvPr/>
            </p:nvSpPr>
            <p:spPr>
              <a:xfrm>
                <a:off x="4539450" y="4353058"/>
                <a:ext cx="43752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Wenn </a:t>
                </a:r>
                <a14:m>
                  <m:oMath xmlns:m="http://schemas.openxmlformats.org/officeDocument/2006/math">
                    <m:r>
                      <a:rPr lang="de-DE" sz="1600" i="1" spc="-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1600" dirty="0"/>
                  <a:t> einziges Element von </a:t>
                </a:r>
                <a14:m>
                  <m:oMath xmlns:m="http://schemas.openxmlformats.org/officeDocument/2006/math">
                    <m:r>
                      <a:rPr lang="de-DE" sz="1600" i="1" spc="-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600" spc="-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de-DE" sz="1600" dirty="0"/>
                  <a:t> ist</a:t>
                </a:r>
              </a:p>
              <a:p>
                <a:r>
                  <a:rPr lang="de-DE" sz="1600" dirty="0"/>
                  <a:t> </a:t>
                </a:r>
              </a:p>
              <a:p>
                <a:r>
                  <a:rPr lang="de-DE" sz="1600" dirty="0"/>
                  <a:t>sonst,</a:t>
                </a:r>
                <a:endParaRPr lang="de-DE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06B98771-28DB-40C7-A3BF-D80B4BF2D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450" y="4353058"/>
                <a:ext cx="4375230" cy="830997"/>
              </a:xfrm>
              <a:prstGeom prst="rect">
                <a:avLst/>
              </a:prstGeom>
              <a:blipFill>
                <a:blip r:embed="rId4"/>
                <a:stretch>
                  <a:fillRect l="-837" t="-2206"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8004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38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Bewertungskriterien für Clustering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stomShape 6">
                <a:extLst>
                  <a:ext uri="{FF2B5EF4-FFF2-40B4-BE49-F238E27FC236}">
                    <a16:creationId xmlns:a16="http://schemas.microsoft.com/office/drawing/2014/main" id="{41DAE0D0-0A72-45A6-AF09-6058045F0A56}"/>
                  </a:ext>
                </a:extLst>
              </p:cNvPr>
              <p:cNvSpPr/>
              <p:nvPr/>
            </p:nvSpPr>
            <p:spPr>
              <a:xfrm>
                <a:off x="140400" y="2286000"/>
                <a:ext cx="11554200" cy="42912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latin typeface="LMU CompatilFact"/>
                  </a:rPr>
                  <a:t>Silhouettenkoeffizient</a:t>
                </a:r>
                <a:endParaRPr lang="en-US" sz="2400" spc="-1" dirty="0">
                  <a:latin typeface="LMU CompatilFact"/>
                </a:endParaRPr>
              </a:p>
              <a:p>
                <a:pPr marL="851310" lvl="1" indent="-28575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en-US" sz="2000" spc="-1" dirty="0">
                    <a:latin typeface="LMU CompatilFact"/>
                  </a:rPr>
                  <a:t> Sei </a:t>
                </a:r>
                <a14:m>
                  <m:oMath xmlns:m="http://schemas.openxmlformats.org/officeDocument/2006/math">
                    <m:r>
                      <a:rPr lang="en-GB" sz="2000" b="0" i="1" spc="-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spc="-1" dirty="0">
                    <a:latin typeface="LMU CompatilFact"/>
                  </a:rPr>
                  <a:t> die </a:t>
                </a:r>
                <a:r>
                  <a:rPr lang="en-US" sz="2000" spc="-1" dirty="0" err="1">
                    <a:latin typeface="LMU CompatilFact"/>
                  </a:rPr>
                  <a:t>Anzahl</a:t>
                </a:r>
                <a:r>
                  <a:rPr lang="en-US" sz="2000" spc="-1" dirty="0">
                    <a:latin typeface="LMU CompatilFact"/>
                  </a:rPr>
                  <a:t> an Cluster, </a:t>
                </a:r>
                <a:r>
                  <a:rPr lang="en-US" sz="2000" spc="-1" dirty="0" err="1">
                    <a:latin typeface="LMU CompatilFact"/>
                  </a:rPr>
                  <a:t>dann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ist</a:t>
                </a:r>
                <a:r>
                  <a:rPr lang="en-US" sz="2000" spc="-1" dirty="0">
                    <a:latin typeface="LMU CompatilFact"/>
                  </a:rPr>
                  <a:t> der </a:t>
                </a:r>
                <a:r>
                  <a:rPr lang="en-US" sz="2000" spc="-1" dirty="0" err="1">
                    <a:latin typeface="LMU CompatilFact"/>
                  </a:rPr>
                  <a:t>Silhouettenkoeffizient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definiert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durch</a:t>
                </a:r>
                <a:br>
                  <a:rPr lang="en-US" sz="2000" spc="-1" dirty="0">
                    <a:latin typeface="LMU CompatilFact"/>
                  </a:rPr>
                </a:br>
                <a:r>
                  <a:rPr lang="en-US" sz="1400" spc="-1" dirty="0">
                    <a:latin typeface="LMU CompatilFact"/>
                  </a:rPr>
                  <a:t>   </a:t>
                </a:r>
                <a:endParaRPr lang="en-US" sz="2000" spc="-1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pc="-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400" b="0" i="1" spc="-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2400" b="0" i="1" spc="-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pc="-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pc="-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de-DE" sz="2400" b="0" i="1" spc="-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sz="2400" b="0" i="1" spc="-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pc="-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de-DE" sz="2400" b="0" i="1" spc="-1" smtClean="0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GB" sz="2400" b="0" i="1" spc="-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0" i="1" spc="-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r>
                            <a:rPr lang="de-DE" sz="2400" b="0" i="1" spc="-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2400" b="0" i="1" spc="-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pc="-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de-DE" sz="2400" b="0" i="1" spc="-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pc="-1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pc="-1" dirty="0">
                    <a:latin typeface="LMU CompatilFact"/>
                  </a:rPr>
                  <a:t>	</a:t>
                </a: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pc="-1" dirty="0">
                    <a:latin typeface="LMU CompatilFact"/>
                  </a:rPr>
                  <a:t>                             </a:t>
                </a:r>
                <a:r>
                  <a:rPr lang="en-US" sz="2000" spc="-1" dirty="0" err="1">
                    <a:latin typeface="LMU CompatilFact"/>
                  </a:rPr>
                  <a:t>wobei</a:t>
                </a:r>
                <a:r>
                  <a:rPr lang="en-US" sz="2000" spc="-1" dirty="0">
                    <a:latin typeface="LMU CompatilFact"/>
                  </a:rPr>
                  <a:t>		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de-DE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de-DE" sz="2000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000" i="1" spc="-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000" i="1" spc="-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0                                    </m:t>
                            </m:r>
                          </m:e>
                          <m:e>
                            <m:f>
                              <m:fPr>
                                <m:ctrlP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en-GB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d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− </m:t>
                                </m:r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en-GB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de-DE" sz="2000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⁡{</m:t>
                                </m:r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en-GB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d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en-GB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d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sz="2000" spc="-1" dirty="0">
                  <a:latin typeface="LMU CompatilFact"/>
                </a:endParaRP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latin typeface="LMU CompatilFact"/>
                  </a:rPr>
                  <a:t> </a:t>
                </a:r>
              </a:p>
            </p:txBody>
          </p:sp>
        </mc:Choice>
        <mc:Fallback xmlns="">
          <p:sp>
            <p:nvSpPr>
              <p:cNvPr id="12" name="CustomShape 6">
                <a:extLst>
                  <a:ext uri="{FF2B5EF4-FFF2-40B4-BE49-F238E27FC236}">
                    <a16:creationId xmlns:a16="http://schemas.microsoft.com/office/drawing/2014/main" id="{41DAE0D0-0A72-45A6-AF09-6058045F0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4291200"/>
              </a:xfrm>
              <a:prstGeom prst="rect">
                <a:avLst/>
              </a:prstGeom>
              <a:blipFill>
                <a:blip r:embed="rId3"/>
                <a:stretch>
                  <a:fillRect t="-1136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06B98771-28DB-40C7-A3BF-D80B4BF2DE28}"/>
                  </a:ext>
                </a:extLst>
              </p:cNvPr>
              <p:cNvSpPr txBox="1"/>
              <p:nvPr/>
            </p:nvSpPr>
            <p:spPr>
              <a:xfrm>
                <a:off x="7505250" y="4895221"/>
                <a:ext cx="43752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Wenn </a:t>
                </a:r>
                <a14:m>
                  <m:oMath xmlns:m="http://schemas.openxmlformats.org/officeDocument/2006/math">
                    <m:r>
                      <a:rPr lang="de-DE" sz="1600" i="1" spc="-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1600" dirty="0"/>
                  <a:t> einziges Element von </a:t>
                </a:r>
                <a14:m>
                  <m:oMath xmlns:m="http://schemas.openxmlformats.org/officeDocument/2006/math">
                    <m:r>
                      <a:rPr lang="de-DE" sz="1600" i="1" spc="-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600" spc="-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de-DE" sz="1600" dirty="0"/>
                  <a:t> ist</a:t>
                </a:r>
              </a:p>
              <a:p>
                <a:r>
                  <a:rPr lang="de-DE" sz="1600" dirty="0"/>
                  <a:t> </a:t>
                </a:r>
              </a:p>
              <a:p>
                <a:r>
                  <a:rPr lang="de-DE" sz="1600" dirty="0"/>
                  <a:t>sonst,</a:t>
                </a:r>
                <a:endParaRPr lang="de-DE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06B98771-28DB-40C7-A3BF-D80B4BF2D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250" y="4895221"/>
                <a:ext cx="4375230" cy="830997"/>
              </a:xfrm>
              <a:prstGeom prst="rect">
                <a:avLst/>
              </a:prstGeom>
              <a:blipFill>
                <a:blip r:embed="rId4"/>
                <a:stretch>
                  <a:fillRect l="-696" t="-2206"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0401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888642"/>
            <a:ext cx="11554200" cy="434347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endParaRPr lang="de-DE" sz="28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65B1534-F54C-466B-AF92-AFDBAA597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219625"/>
            <a:ext cx="8711999" cy="52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3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8D13132E-6C2B-40F0-9DC3-3E9A0F293EEC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10404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565560" indent="-4572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Übergeordnete Fragestellung:</a:t>
            </a:r>
          </a:p>
          <a:p>
            <a:pPr marL="565560" lvl="1">
              <a:spcAft>
                <a:spcPts val="601"/>
              </a:spcAft>
              <a:buClr>
                <a:srgbClr val="000000"/>
              </a:buClr>
              <a:buSzPct val="45000"/>
              <a:tabLst>
                <a:tab pos="0" algn="l"/>
              </a:tabLst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		Wie verändert sich das Auftreten verschiedener Großwetterlagen (GWL) 			</a:t>
            </a: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unter dem Einfluss des Klimawandels?</a:t>
            </a:r>
          </a:p>
          <a:p>
            <a:pPr marL="565560" indent="-4572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Unsere Fragestellung:</a:t>
            </a:r>
            <a:endParaRPr lang="en-US" sz="2400" b="0" strike="noStrike" spc="-1" dirty="0">
              <a:latin typeface="Arial"/>
            </a:endParaRPr>
          </a:p>
          <a:p>
            <a:pPr marL="565560" lvl="1">
              <a:spcAft>
                <a:spcPts val="1800"/>
              </a:spcAft>
              <a:buClr>
                <a:srgbClr val="000000"/>
              </a:buClr>
              <a:buSzPct val="45000"/>
              <a:tabLst>
                <a:tab pos="0" algn="l"/>
              </a:tabLst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		Lassen sich Tage anhand von ihren Wettermesswerten sinnvoll clustern?</a:t>
            </a:r>
            <a:endParaRPr lang="en-US" sz="2400" b="0" strike="noStrike" spc="-1" dirty="0">
              <a:latin typeface="LMU CompatilFact"/>
            </a:endParaRPr>
          </a:p>
          <a:p>
            <a:pPr marL="565560" lvl="1">
              <a:spcAft>
                <a:spcPts val="1800"/>
              </a:spcAft>
              <a:buClr>
                <a:srgbClr val="000000"/>
              </a:buClr>
              <a:buSzPct val="45000"/>
              <a:tabLst>
                <a:tab pos="0" algn="l"/>
              </a:tabLst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		</a:t>
            </a: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Wie unterscheiden sich die entstandenen Cluster voneinander?</a:t>
            </a:r>
            <a:endParaRPr lang="en-US" sz="2400" b="0" strike="noStrike" spc="-1" dirty="0">
              <a:latin typeface="LMU CompatilFact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Vorstellen des Projekts </a:t>
            </a:r>
            <a:endParaRPr lang="en-US" sz="4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888642"/>
            <a:ext cx="11554200" cy="434347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endParaRPr lang="de-DE" sz="28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B9767D0-5AE9-4C09-AF40-B182982F4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545" y="1220730"/>
            <a:ext cx="87439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513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41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Bewertungskriterien für Clustering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429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Timeline</a:t>
            </a:r>
            <a:endParaRPr lang="en-US" sz="2400" spc="-1" dirty="0">
              <a:latin typeface="LMU CompatilFact"/>
            </a:endParaRPr>
          </a:p>
          <a:p>
            <a:pPr marL="851310" lvl="1" indent="-28575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GB" sz="2000" spc="-1" dirty="0" err="1">
                <a:latin typeface="LMU CompatilFact"/>
              </a:rPr>
              <a:t>Häufigkeiten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bestimmter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Längen</a:t>
            </a:r>
            <a:r>
              <a:rPr lang="en-GB" sz="2000" spc="-1" dirty="0">
                <a:latin typeface="LMU CompatilFact"/>
              </a:rPr>
              <a:t> an </a:t>
            </a:r>
            <a:r>
              <a:rPr lang="en-GB" sz="2000" spc="-1" dirty="0" err="1">
                <a:latin typeface="LMU CompatilFact"/>
              </a:rPr>
              <a:t>aufeinanderfolgenden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Tagen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im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selben</a:t>
            </a:r>
            <a:r>
              <a:rPr lang="en-GB" sz="2000" spc="-1" dirty="0">
                <a:latin typeface="LMU CompatilFact"/>
              </a:rPr>
              <a:t> Cluster</a:t>
            </a:r>
          </a:p>
          <a:p>
            <a:pPr marL="851310" lvl="1" indent="-28575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GB" sz="2000" spc="-1" dirty="0" err="1">
                <a:latin typeface="LMU CompatilFact"/>
              </a:rPr>
              <a:t>Erwünscht</a:t>
            </a:r>
            <a:r>
              <a:rPr lang="en-GB" sz="2000" spc="-1" dirty="0">
                <a:latin typeface="LMU CompatilFact"/>
              </a:rPr>
              <a:t>: </a:t>
            </a:r>
          </a:p>
          <a:p>
            <a:pPr marL="1365660" lvl="2" indent="-342900">
              <a:spcBef>
                <a:spcPts val="1417"/>
              </a:spcBef>
              <a:buClr>
                <a:srgbClr val="00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GB" sz="2000" spc="-1" dirty="0" err="1">
                <a:latin typeface="LMU CompatilFact"/>
              </a:rPr>
              <a:t>Längen</a:t>
            </a:r>
            <a:r>
              <a:rPr lang="en-GB" sz="2000" spc="-1" dirty="0">
                <a:latin typeface="LMU CompatilFact"/>
              </a:rPr>
              <a:t> ab 3 </a:t>
            </a:r>
            <a:r>
              <a:rPr lang="en-GB" sz="2000" spc="-1" dirty="0" err="1">
                <a:latin typeface="LMU CompatilFact"/>
              </a:rPr>
              <a:t>Tagen</a:t>
            </a:r>
            <a:endParaRPr lang="en-GB" sz="2000" spc="-1" dirty="0">
              <a:latin typeface="LMU CompatilFact"/>
            </a:endParaRPr>
          </a:p>
          <a:p>
            <a:pPr marL="1365660" lvl="2" indent="-342900">
              <a:spcBef>
                <a:spcPts val="1417"/>
              </a:spcBef>
              <a:buClr>
                <a:srgbClr val="00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GB" sz="2000" spc="-1" dirty="0" err="1">
                <a:latin typeface="LMU CompatilFact"/>
              </a:rPr>
              <a:t>Nach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oben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limitiert</a:t>
            </a:r>
            <a:br>
              <a:rPr lang="en-US" sz="2000" spc="-1" dirty="0">
                <a:latin typeface="LMU CompatilFact"/>
              </a:rPr>
            </a:br>
            <a:r>
              <a:rPr lang="en-US" sz="1400" spc="-1" dirty="0">
                <a:latin typeface="LMU CompatilFact"/>
              </a:rPr>
              <a:t>   </a:t>
            </a:r>
            <a:endParaRPr lang="en-US" sz="2000" spc="-1" dirty="0"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en-US" sz="20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13192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3A50DA-04C9-4DEC-A052-52C6D80AC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00" y="1220344"/>
            <a:ext cx="8712000" cy="522720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2ACF991-8BF5-4651-8AF6-C8F4D0D35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213200"/>
            <a:ext cx="8729998" cy="52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60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E9A1D5F1-6776-4B94-8440-350230BDA538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  <a:ea typeface="DejaVu Sans"/>
              </a:rPr>
              <a:t>Beispiele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EE5264A2-B14F-467C-8E0A-8B77FE18D58A}"/>
              </a:ext>
            </a:extLst>
          </p:cNvPr>
          <p:cNvSpPr/>
          <p:nvPr/>
        </p:nvSpPr>
        <p:spPr>
          <a:xfrm>
            <a:off x="6095700" y="4595149"/>
            <a:ext cx="606042" cy="200772"/>
          </a:xfrm>
          <a:prstGeom prst="ellipse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16" name="Google Shape;959;p95">
            <a:extLst>
              <a:ext uri="{FF2B5EF4-FFF2-40B4-BE49-F238E27FC236}">
                <a16:creationId xmlns:a16="http://schemas.microsoft.com/office/drawing/2014/main" id="{663D2EC3-3559-4093-9788-160C4086FFCF}"/>
              </a:ext>
            </a:extLst>
          </p:cNvPr>
          <p:cNvSpPr/>
          <p:nvPr/>
        </p:nvSpPr>
        <p:spPr>
          <a:xfrm>
            <a:off x="7686560" y="2590665"/>
            <a:ext cx="318600" cy="2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8DB029-4E5C-4FDD-8738-2FBF6709D1E0}"/>
              </a:ext>
            </a:extLst>
          </p:cNvPr>
          <p:cNvSpPr txBox="1"/>
          <p:nvPr/>
        </p:nvSpPr>
        <p:spPr>
          <a:xfrm>
            <a:off x="8033287" y="2527670"/>
            <a:ext cx="35359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LMU CompatilFact"/>
              </a:rPr>
              <a:t>Übergang zwischen Clustern oft </a:t>
            </a:r>
            <a:br>
              <a:rPr lang="de-DE" sz="2000" dirty="0">
                <a:latin typeface="LMU CompatilFact"/>
              </a:rPr>
            </a:br>
            <a:r>
              <a:rPr lang="de-DE" sz="2000" dirty="0">
                <a:latin typeface="LMU CompatilFact"/>
              </a:rPr>
              <a:t>nicht sauber</a:t>
            </a:r>
          </a:p>
        </p:txBody>
      </p:sp>
      <p:pic>
        <p:nvPicPr>
          <p:cNvPr id="8" name="Grafik 7" descr="Ein Bild, das Tisch enthält.&#10;&#10;Automatisch generierte Beschreibung">
            <a:extLst>
              <a:ext uri="{FF2B5EF4-FFF2-40B4-BE49-F238E27FC236}">
                <a16:creationId xmlns:a16="http://schemas.microsoft.com/office/drawing/2014/main" id="{B5D7EAD6-4F17-413B-97B5-F837CD587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17"/>
          <a:stretch/>
        </p:blipFill>
        <p:spPr>
          <a:xfrm>
            <a:off x="3517789" y="1743918"/>
            <a:ext cx="3577492" cy="456199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14BC894-5B50-4772-A6D5-37127422E4C9}"/>
              </a:ext>
            </a:extLst>
          </p:cNvPr>
          <p:cNvSpPr/>
          <p:nvPr/>
        </p:nvSpPr>
        <p:spPr>
          <a:xfrm>
            <a:off x="3517789" y="3770250"/>
            <a:ext cx="3577492" cy="1540829"/>
          </a:xfrm>
          <a:prstGeom prst="rect">
            <a:avLst/>
          </a:prstGeom>
          <a:solidFill>
            <a:srgbClr val="FF0000">
              <a:alpha val="20000"/>
            </a:srgb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3641656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70F69E04-FFA7-414B-BC32-FB22594240EC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Preprocessing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Wahl des Algorithmus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 Bewertungskriterien für Cluster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3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Deskriptive Analyse </a:t>
            </a:r>
          </a:p>
          <a:p>
            <a:pPr marL="72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Verteilung über die Zeit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</a:t>
            </a:r>
            <a:endParaRPr lang="en-US" sz="2000" b="0" strike="noStrike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1989256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32C28D0-682A-4028-A37D-39C1BC939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01" y="1208325"/>
            <a:ext cx="8711998" cy="52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77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8838076-036D-4AF2-940E-A4C1DF6E5687}"/>
              </a:ext>
            </a:extLst>
          </p:cNvPr>
          <p:cNvGrpSpPr/>
          <p:nvPr/>
        </p:nvGrpSpPr>
        <p:grpSpPr>
          <a:xfrm>
            <a:off x="1738800" y="1205232"/>
            <a:ext cx="8773577" cy="5238000"/>
            <a:chOff x="2007431" y="1205232"/>
            <a:chExt cx="8773577" cy="5238000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4472943D-8798-459B-9545-E65A413146ED}"/>
                </a:ext>
              </a:extLst>
            </p:cNvPr>
            <p:cNvGrpSpPr/>
            <p:nvPr/>
          </p:nvGrpSpPr>
          <p:grpSpPr>
            <a:xfrm>
              <a:off x="9352711" y="2111205"/>
              <a:ext cx="1428297" cy="3261542"/>
              <a:chOff x="8826416" y="2000317"/>
              <a:chExt cx="1428297" cy="3261542"/>
            </a:xfrm>
          </p:grpSpPr>
          <p:sp>
            <p:nvSpPr>
              <p:cNvPr id="13" name="Interaktive Schaltfläche: Leer 12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84D39D65-3F65-4B3F-BC22-50FC3BF816DA}"/>
                  </a:ext>
                </a:extLst>
              </p:cNvPr>
              <p:cNvSpPr/>
              <p:nvPr/>
            </p:nvSpPr>
            <p:spPr>
              <a:xfrm>
                <a:off x="8915040" y="2573394"/>
                <a:ext cx="237518" cy="237518"/>
              </a:xfrm>
              <a:prstGeom prst="actionButtonBlank">
                <a:avLst/>
              </a:prstGeom>
              <a:solidFill>
                <a:srgbClr val="E41A1C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19" name="Interaktive Schaltfläche: Leer 18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E0285D60-AF6C-487D-B147-08032A2FA973}"/>
                  </a:ext>
                </a:extLst>
              </p:cNvPr>
              <p:cNvSpPr/>
              <p:nvPr/>
            </p:nvSpPr>
            <p:spPr>
              <a:xfrm>
                <a:off x="8915040" y="2911248"/>
                <a:ext cx="237518" cy="237518"/>
              </a:xfrm>
              <a:prstGeom prst="actionButtonBlank">
                <a:avLst/>
              </a:prstGeom>
              <a:solidFill>
                <a:srgbClr val="4DAF4A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0" name="Interaktive Schaltfläche: Leer 19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443AC506-13F2-4C08-91F5-BE2DA2193236}"/>
                  </a:ext>
                </a:extLst>
              </p:cNvPr>
              <p:cNvSpPr/>
              <p:nvPr/>
            </p:nvSpPr>
            <p:spPr>
              <a:xfrm>
                <a:off x="9538369" y="2573394"/>
                <a:ext cx="237518" cy="237518"/>
              </a:xfrm>
              <a:prstGeom prst="actionButtonBlank">
                <a:avLst/>
              </a:prstGeom>
              <a:solidFill>
                <a:srgbClr val="377EB8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1" name="Interaktive Schaltfläche: Leer 20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FD0FED7C-211C-4F54-823A-0A220FE000E4}"/>
                  </a:ext>
                </a:extLst>
              </p:cNvPr>
              <p:cNvSpPr/>
              <p:nvPr/>
            </p:nvSpPr>
            <p:spPr>
              <a:xfrm>
                <a:off x="9538369" y="2909164"/>
                <a:ext cx="237518" cy="237518"/>
              </a:xfrm>
              <a:prstGeom prst="actionButtonBlank">
                <a:avLst/>
              </a:prstGeom>
              <a:solidFill>
                <a:srgbClr val="984EA3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2" name="Interaktive Schaltfläche: Leer 21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FB4C7C87-7A1C-4C1B-AD1D-A8B199DC1D7C}"/>
                  </a:ext>
                </a:extLst>
              </p:cNvPr>
              <p:cNvSpPr/>
              <p:nvPr/>
            </p:nvSpPr>
            <p:spPr>
              <a:xfrm>
                <a:off x="8915040" y="3252672"/>
                <a:ext cx="237518" cy="237518"/>
              </a:xfrm>
              <a:prstGeom prst="actionButtonBlank">
                <a:avLst/>
              </a:prstGeom>
              <a:solidFill>
                <a:srgbClr val="FF7F00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3" name="Interaktive Schaltfläche: Leer 22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41092998-DDC8-4BA0-9E63-05D3AE3AAE85}"/>
                  </a:ext>
                </a:extLst>
              </p:cNvPr>
              <p:cNvSpPr/>
              <p:nvPr/>
            </p:nvSpPr>
            <p:spPr>
              <a:xfrm>
                <a:off x="9538369" y="3252672"/>
                <a:ext cx="237518" cy="237518"/>
              </a:xfrm>
              <a:prstGeom prst="actionButtonBlank">
                <a:avLst/>
              </a:prstGeom>
              <a:solidFill>
                <a:srgbClr val="FFFF33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4" name="Interaktive Schaltfläche: Leer 23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1ED8DC97-30D6-46EB-8F97-00D1530EB210}"/>
                  </a:ext>
                </a:extLst>
              </p:cNvPr>
              <p:cNvSpPr/>
              <p:nvPr/>
            </p:nvSpPr>
            <p:spPr>
              <a:xfrm>
                <a:off x="8915040" y="4308973"/>
                <a:ext cx="237518" cy="237518"/>
              </a:xfrm>
              <a:prstGeom prst="actionButtonBlank">
                <a:avLst/>
              </a:prstGeom>
              <a:solidFill>
                <a:srgbClr val="FBB4AE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5" name="Interaktive Schaltfläche: Leer 24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C2AAE54C-0338-4F5D-A63B-6FF7FADDD6A6}"/>
                  </a:ext>
                </a:extLst>
              </p:cNvPr>
              <p:cNvSpPr/>
              <p:nvPr/>
            </p:nvSpPr>
            <p:spPr>
              <a:xfrm>
                <a:off x="8915040" y="4654070"/>
                <a:ext cx="237518" cy="237518"/>
              </a:xfrm>
              <a:prstGeom prst="actionButtonBlank">
                <a:avLst/>
              </a:prstGeom>
              <a:solidFill>
                <a:srgbClr val="CCEBC5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6" name="Interaktive Schaltfläche: Leer 25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F3B99BD0-FEB9-421E-8E85-BB8564290628}"/>
                  </a:ext>
                </a:extLst>
              </p:cNvPr>
              <p:cNvSpPr/>
              <p:nvPr/>
            </p:nvSpPr>
            <p:spPr>
              <a:xfrm>
                <a:off x="8915040" y="4999167"/>
                <a:ext cx="237518" cy="237518"/>
              </a:xfrm>
              <a:prstGeom prst="actionButtonBlank">
                <a:avLst/>
              </a:prstGeom>
              <a:solidFill>
                <a:srgbClr val="FED9A6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7" name="Interaktive Schaltfläche: Leer 26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22C59025-5D98-4802-8369-D6603A76DD32}"/>
                  </a:ext>
                </a:extLst>
              </p:cNvPr>
              <p:cNvSpPr/>
              <p:nvPr/>
            </p:nvSpPr>
            <p:spPr>
              <a:xfrm>
                <a:off x="9540138" y="4308973"/>
                <a:ext cx="237518" cy="237518"/>
              </a:xfrm>
              <a:prstGeom prst="actionButtonBlank">
                <a:avLst/>
              </a:prstGeom>
              <a:solidFill>
                <a:srgbClr val="B3CDE3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9" name="Interaktive Schaltfläche: Leer 28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9F5369C8-B7DD-40C8-AFD4-4AFAAA1600D3}"/>
                  </a:ext>
                </a:extLst>
              </p:cNvPr>
              <p:cNvSpPr/>
              <p:nvPr/>
            </p:nvSpPr>
            <p:spPr>
              <a:xfrm>
                <a:off x="9538369" y="4654070"/>
                <a:ext cx="237518" cy="237518"/>
              </a:xfrm>
              <a:prstGeom prst="actionButtonBlank">
                <a:avLst/>
              </a:prstGeom>
              <a:solidFill>
                <a:srgbClr val="DECBE4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B06B628-09BC-4931-AFC3-1C98D3C59C59}"/>
                  </a:ext>
                </a:extLst>
              </p:cNvPr>
              <p:cNvSpPr txBox="1"/>
              <p:nvPr/>
            </p:nvSpPr>
            <p:spPr>
              <a:xfrm>
                <a:off x="8826416" y="2000317"/>
                <a:ext cx="12394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/>
                  <a:t>Cluster nach </a:t>
                </a:r>
                <a:br>
                  <a:rPr lang="de-DE" sz="1400" dirty="0"/>
                </a:br>
                <a:r>
                  <a:rPr lang="de-DE" sz="1400" dirty="0"/>
                  <a:t>Sommer</a:t>
                </a:r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63378E9-DC60-4BB2-B6BA-8234EB740231}"/>
                  </a:ext>
                </a:extLst>
              </p:cNvPr>
              <p:cNvSpPr txBox="1"/>
              <p:nvPr/>
            </p:nvSpPr>
            <p:spPr>
              <a:xfrm>
                <a:off x="9165953" y="2546348"/>
                <a:ext cx="1088760" cy="995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1000"/>
                  </a:spcBef>
                  <a:buAutoNum type="arabicPlain"/>
                </a:pPr>
                <a:r>
                  <a:rPr lang="de-DE" sz="1400" dirty="0"/>
                  <a:t>     2</a:t>
                </a:r>
              </a:p>
              <a:p>
                <a:pPr marL="342900" indent="-342900">
                  <a:spcBef>
                    <a:spcPts val="1000"/>
                  </a:spcBef>
                  <a:buAutoNum type="arabicPlain" startAt="3"/>
                </a:pPr>
                <a:r>
                  <a:rPr lang="de-DE" sz="1400" dirty="0"/>
                  <a:t>     4</a:t>
                </a:r>
              </a:p>
              <a:p>
                <a:pPr>
                  <a:spcBef>
                    <a:spcPts val="1000"/>
                  </a:spcBef>
                </a:pPr>
                <a:r>
                  <a:rPr lang="de-DE" sz="1400" dirty="0"/>
                  <a:t>5          6</a:t>
                </a:r>
              </a:p>
            </p:txBody>
          </p: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1A9DB85E-C16D-4E38-86E9-B2D06AAF27AE}"/>
                  </a:ext>
                </a:extLst>
              </p:cNvPr>
              <p:cNvSpPr txBox="1"/>
              <p:nvPr/>
            </p:nvSpPr>
            <p:spPr>
              <a:xfrm>
                <a:off x="9161053" y="4266715"/>
                <a:ext cx="1088760" cy="995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1000"/>
                  </a:spcBef>
                  <a:buAutoNum type="arabicPlain"/>
                </a:pPr>
                <a:r>
                  <a:rPr lang="de-DE" sz="1400" dirty="0"/>
                  <a:t>     2</a:t>
                </a:r>
              </a:p>
              <a:p>
                <a:pPr marL="342900" indent="-342900">
                  <a:spcBef>
                    <a:spcPts val="1000"/>
                  </a:spcBef>
                  <a:buAutoNum type="arabicPlain" startAt="3"/>
                </a:pPr>
                <a:r>
                  <a:rPr lang="de-DE" sz="1400" dirty="0"/>
                  <a:t>     4</a:t>
                </a:r>
              </a:p>
              <a:p>
                <a:pPr>
                  <a:spcBef>
                    <a:spcPts val="1000"/>
                  </a:spcBef>
                </a:pPr>
                <a:r>
                  <a:rPr lang="de-DE" sz="1400" dirty="0"/>
                  <a:t>5          6         </a:t>
                </a:r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407ED406-1606-4A03-B59C-5EE284699084}"/>
                  </a:ext>
                </a:extLst>
              </p:cNvPr>
              <p:cNvSpPr txBox="1"/>
              <p:nvPr/>
            </p:nvSpPr>
            <p:spPr>
              <a:xfrm>
                <a:off x="8870728" y="3734632"/>
                <a:ext cx="12394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/>
                  <a:t>Cluster nach </a:t>
                </a:r>
                <a:br>
                  <a:rPr lang="de-DE" sz="1400" dirty="0"/>
                </a:br>
                <a:r>
                  <a:rPr lang="de-DE" sz="1400" dirty="0"/>
                  <a:t>Winter</a:t>
                </a:r>
              </a:p>
            </p:txBody>
          </p:sp>
        </p:grpSp>
        <p:sp>
          <p:nvSpPr>
            <p:cNvPr id="28" name="Interaktive Schaltfläche: Leer 27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FCEE3261-8C88-4D1F-B471-773C68DAFE4D}"/>
                </a:ext>
              </a:extLst>
            </p:cNvPr>
            <p:cNvSpPr/>
            <p:nvPr/>
          </p:nvSpPr>
          <p:spPr>
            <a:xfrm>
              <a:off x="10064664" y="5112369"/>
              <a:ext cx="237518" cy="237518"/>
            </a:xfrm>
            <a:prstGeom prst="actionButtonBlank">
              <a:avLst/>
            </a:prstGeom>
            <a:solidFill>
              <a:srgbClr val="FFFF33">
                <a:alpha val="50000"/>
              </a:srgb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rtlCol="0" anchor="ctr">
              <a:noAutofit/>
            </a:bodyPr>
            <a:lstStyle/>
            <a:p>
              <a:pPr marL="432000" indent="-323640" algn="l">
                <a:lnSpc>
                  <a:spcPct val="100000"/>
                </a:lnSpc>
                <a:spcBef>
                  <a:spcPts val="1417"/>
                </a:spcBef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endParaRPr lang="de-DE" sz="2400" b="0" strike="noStrike" spc="-1" dirty="0">
                <a:solidFill>
                  <a:srgbClr val="000000"/>
                </a:solidFill>
                <a:latin typeface="LMU CompatilFact"/>
              </a:endParaRP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EB785FE1-00CE-43AC-95DD-9279D925F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431" y="1205232"/>
              <a:ext cx="7155737" cy="523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59564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622A8C5C-1D11-4007-A780-1E0CA6D421D0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Preprocessing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Wahl des Algorithmus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 Bewertungskriterien für Cluster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3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Deskriptive Analyse </a:t>
            </a:r>
          </a:p>
          <a:p>
            <a:pPr marL="72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Verteilung über die Zeit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Unterschiede und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Ähnlichkeiten in den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Clustern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endParaRPr lang="en-US" sz="2000" b="0" strike="noStrike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197452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68EA2C-9586-4882-B01D-DF104C5AD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199575"/>
            <a:ext cx="8729998" cy="52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10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47966E-1C78-425C-A188-7F7F54381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198800"/>
            <a:ext cx="8729998" cy="52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48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E97A91C3-86B7-4F71-BFE5-4748AE594D21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4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CustomShape 6"/>
              <p:cNvSpPr/>
              <p:nvPr/>
            </p:nvSpPr>
            <p:spPr>
              <a:xfrm>
                <a:off x="140400" y="2286000"/>
                <a:ext cx="11554200" cy="381564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de-DE" sz="2400" b="0" strike="noStrike" spc="-1" dirty="0">
                    <a:solidFill>
                      <a:srgbClr val="000000"/>
                    </a:solidFill>
                    <a:latin typeface="LMU CompatilFact"/>
                  </a:rPr>
                  <a:t>Definition Großwetterlage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solidFill>
                      <a:srgbClr val="000000"/>
                    </a:solidFill>
                    <a:latin typeface="LMU CompatilFact"/>
                  </a:rPr>
                  <a:t>Atmosphärischer Wetterzustand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solidFill>
                      <a:srgbClr val="000000"/>
                    </a:solidFill>
                    <a:latin typeface="LMU CompatilFact"/>
                  </a:rPr>
                  <a:t>Definiert über ganz Europa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solidFill>
                      <a:srgbClr val="000000"/>
                    </a:solidFill>
                    <a:latin typeface="LMU CompatilFact"/>
                  </a:rPr>
                  <a:t>Dauer: </a:t>
                </a:r>
                <a14:m>
                  <m:oMath xmlns:m="http://schemas.openxmlformats.org/officeDocument/2006/math">
                    <m:r>
                      <a:rPr lang="de-DE" sz="2000" i="1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2000" b="0" i="1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spc="-1" dirty="0">
                    <a:solidFill>
                      <a:srgbClr val="000000"/>
                    </a:solidFill>
                    <a:latin typeface="LMU CompatilFact"/>
                  </a:rPr>
                  <a:t>3 Tage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solidFill>
                      <a:srgbClr val="000000"/>
                    </a:solidFill>
                    <a:latin typeface="LMU CompatilFact"/>
                  </a:rPr>
                  <a:t>Kategorisierung nach dem Katalog von Hess und </a:t>
                </a:r>
                <a:r>
                  <a:rPr lang="de-DE" sz="2000" spc="-1" dirty="0" err="1">
                    <a:solidFill>
                      <a:srgbClr val="000000"/>
                    </a:solidFill>
                    <a:latin typeface="LMU CompatilFact"/>
                  </a:rPr>
                  <a:t>Brezowsky</a:t>
                </a:r>
                <a:endParaRPr lang="de-DE" sz="2000" spc="-1" dirty="0">
                  <a:solidFill>
                    <a:srgbClr val="000000"/>
                  </a:solidFill>
                  <a:latin typeface="LMU CompatilFact"/>
                </a:endParaRP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solidFill>
                      <a:srgbClr val="000000"/>
                    </a:solidFill>
                    <a:latin typeface="LMU CompatilFact"/>
                  </a:rPr>
                  <a:t>29 GWL nach Hess und </a:t>
                </a:r>
                <a:r>
                  <a:rPr lang="de-DE" sz="2000" spc="-1" dirty="0" err="1">
                    <a:solidFill>
                      <a:srgbClr val="000000"/>
                    </a:solidFill>
                    <a:latin typeface="LMU CompatilFact"/>
                  </a:rPr>
                  <a:t>Brezowsky</a:t>
                </a:r>
                <a:endParaRPr lang="en-US" sz="2000" spc="-1" dirty="0">
                  <a:solidFill>
                    <a:srgbClr val="000000"/>
                  </a:solidFill>
                  <a:latin typeface="Arial"/>
                </a:endParaRPr>
              </a:p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000" b="0" strike="noStrike" spc="-1" dirty="0">
                  <a:latin typeface="Arial"/>
                </a:endParaRPr>
              </a:p>
              <a:p>
                <a:pPr marL="864000" lvl="1" indent="-323640">
                  <a:lnSpc>
                    <a:spcPct val="100000"/>
                  </a:lnSpc>
                  <a:spcBef>
                    <a:spcPts val="1134"/>
                  </a:spcBef>
                  <a:buClr>
                    <a:srgbClr val="000000"/>
                  </a:buClr>
                  <a:buSzPct val="75000"/>
                  <a:buFont typeface="Symbol"/>
                  <a:buChar char=""/>
                </a:pPr>
                <a:endParaRPr lang="en-US" sz="1600" b="0" strike="noStrike" spc="-1" dirty="0">
                  <a:latin typeface="Arial"/>
                </a:endParaRPr>
              </a:p>
            </p:txBody>
          </p:sp>
        </mc:Choice>
        <mc:Fallback xmlns="">
          <p:sp>
            <p:nvSpPr>
              <p:cNvPr id="115" name="CustomShap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3815640"/>
              </a:xfrm>
              <a:prstGeom prst="rect">
                <a:avLst/>
              </a:prstGeom>
              <a:blipFill>
                <a:blip r:embed="rId2"/>
                <a:stretch>
                  <a:fillRect t="-1278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Vorstellen des Projekts </a:t>
            </a:r>
            <a:endParaRPr lang="en-US" sz="4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8" name="Google Shape;861;p86">
            <a:extLst>
              <a:ext uri="{FF2B5EF4-FFF2-40B4-BE49-F238E27FC236}">
                <a16:creationId xmlns:a16="http://schemas.microsoft.com/office/drawing/2014/main" id="{6E3748F4-CAEF-48B3-BD27-BA40315538C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8" r="308"/>
          <a:stretch/>
        </p:blipFill>
        <p:spPr>
          <a:xfrm>
            <a:off x="1930887" y="1206000"/>
            <a:ext cx="8330226" cy="52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61813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9" name="Google Shape;871;p87">
            <a:extLst>
              <a:ext uri="{FF2B5EF4-FFF2-40B4-BE49-F238E27FC236}">
                <a16:creationId xmlns:a16="http://schemas.microsoft.com/office/drawing/2014/main" id="{749F5C21-FBCB-41A3-868D-2A955E3C48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8" r="308"/>
          <a:stretch/>
        </p:blipFill>
        <p:spPr>
          <a:xfrm>
            <a:off x="1930887" y="1206000"/>
            <a:ext cx="8330226" cy="52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1759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7CEB5F0B-89EA-4DEE-8107-40DCB3F345EB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Preprocessing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Wahl des Algorithmus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 Bewertungskriterien für Cluster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3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Deskriptive Analyse </a:t>
            </a:r>
          </a:p>
          <a:p>
            <a:pPr marL="72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Verteilung über die Zeit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Unterschiede und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Ähnlichkeiten in den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Clustern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 Vergleich zur gegebenen GWL-Einteilung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16163979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352236A-F702-4DDE-A3DA-D0B1EDC1A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213200"/>
            <a:ext cx="94297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2117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E9A1D5F1-6776-4B94-8440-350230BDA538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  <a:ea typeface="DejaVu Sans"/>
              </a:rPr>
              <a:t>Beispiele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14BC894-5B50-4772-A6D5-37127422E4C9}"/>
              </a:ext>
            </a:extLst>
          </p:cNvPr>
          <p:cNvSpPr/>
          <p:nvPr/>
        </p:nvSpPr>
        <p:spPr>
          <a:xfrm>
            <a:off x="1567554" y="4490977"/>
            <a:ext cx="4366403" cy="671332"/>
          </a:xfrm>
          <a:prstGeom prst="rect">
            <a:avLst/>
          </a:prstGeom>
          <a:solidFill>
            <a:srgbClr val="FF0000">
              <a:alpha val="20000"/>
            </a:srgb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16" name="Google Shape;959;p95">
            <a:extLst>
              <a:ext uri="{FF2B5EF4-FFF2-40B4-BE49-F238E27FC236}">
                <a16:creationId xmlns:a16="http://schemas.microsoft.com/office/drawing/2014/main" id="{663D2EC3-3559-4093-9788-160C4086FFCF}"/>
              </a:ext>
            </a:extLst>
          </p:cNvPr>
          <p:cNvSpPr/>
          <p:nvPr/>
        </p:nvSpPr>
        <p:spPr>
          <a:xfrm>
            <a:off x="7153156" y="2625390"/>
            <a:ext cx="318600" cy="2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8DB029-4E5C-4FDD-8738-2FBF6709D1E0}"/>
              </a:ext>
            </a:extLst>
          </p:cNvPr>
          <p:cNvSpPr txBox="1"/>
          <p:nvPr/>
        </p:nvSpPr>
        <p:spPr>
          <a:xfrm>
            <a:off x="7681207" y="2536045"/>
            <a:ext cx="3788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LMU CompatilFact"/>
              </a:rPr>
              <a:t>Zum Teil wechseln Cluster passend</a:t>
            </a:r>
            <a:br>
              <a:rPr lang="de-DE" sz="2000" dirty="0">
                <a:latin typeface="LMU CompatilFact"/>
              </a:rPr>
            </a:br>
            <a:r>
              <a:rPr lang="de-DE" sz="2000" dirty="0">
                <a:latin typeface="LMU CompatilFact"/>
              </a:rPr>
              <a:t>mit den GWL am Tag </a:t>
            </a:r>
          </a:p>
        </p:txBody>
      </p:sp>
      <p:pic>
        <p:nvPicPr>
          <p:cNvPr id="9" name="Grafik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AD66C03B-7221-4150-AC43-4AE8E7EF8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00" y="2062800"/>
            <a:ext cx="5615357" cy="4338000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AF1D0A98-CE66-41E7-A1D0-70A5A3E23A01}"/>
              </a:ext>
            </a:extLst>
          </p:cNvPr>
          <p:cNvSpPr/>
          <p:nvPr/>
        </p:nvSpPr>
        <p:spPr>
          <a:xfrm>
            <a:off x="1567554" y="3867239"/>
            <a:ext cx="4366403" cy="1295069"/>
          </a:xfrm>
          <a:prstGeom prst="rect">
            <a:avLst/>
          </a:prstGeom>
          <a:solidFill>
            <a:srgbClr val="FF0000">
              <a:alpha val="20000"/>
            </a:srgb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11977065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318900" y="122886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Gliederung</a:t>
            </a:r>
            <a:endParaRPr lang="en-US" sz="4000" b="1" strike="noStrike" spc="-1" dirty="0">
              <a:latin typeface="Arial"/>
            </a:endParaRPr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5F184102-BA43-4DE4-B58E-ABBA8805BFA6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Preprocessing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Wahl des Algorithmus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 Bewertungskriterien für Cluster</a:t>
            </a: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3.   Deskriptive Analyse </a:t>
            </a:r>
          </a:p>
          <a:p>
            <a:pPr marL="72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Verteilung über die Zeit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Unterschiede und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Ähnlichkeiten in den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Clustern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 Vergleich zur gegebenen GWL-Einteilung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4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318754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56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Anderer Ansatz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5" name="CustomShape 6">
            <a:extLst>
              <a:ext uri="{FF2B5EF4-FFF2-40B4-BE49-F238E27FC236}">
                <a16:creationId xmlns:a16="http://schemas.microsoft.com/office/drawing/2014/main" id="{DC88A6D3-1297-449C-8408-70DA2AF1BC81}"/>
              </a:ext>
            </a:extLst>
          </p:cNvPr>
          <p:cNvSpPr/>
          <p:nvPr/>
        </p:nvSpPr>
        <p:spPr>
          <a:xfrm>
            <a:off x="140400" y="2286000"/>
            <a:ext cx="11554200" cy="429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>
                <a:latin typeface="LMU CompatilFact"/>
              </a:rPr>
              <a:t>Muster-</a:t>
            </a:r>
            <a:r>
              <a:rPr lang="en-GB" sz="2400" spc="-1" dirty="0" err="1">
                <a:latin typeface="LMU CompatilFact"/>
              </a:rPr>
              <a:t>Erkennung</a:t>
            </a:r>
            <a:r>
              <a:rPr lang="en-GB" sz="2400" spc="-1" dirty="0">
                <a:latin typeface="LMU CompatilFact"/>
              </a:rPr>
              <a:t> in den </a:t>
            </a:r>
            <a:r>
              <a:rPr lang="en-GB" sz="2400" spc="-1" dirty="0" err="1">
                <a:latin typeface="LMU CompatilFact"/>
              </a:rPr>
              <a:t>Bildern</a:t>
            </a:r>
            <a:r>
              <a:rPr lang="en-GB" sz="2400" spc="-1" dirty="0">
                <a:latin typeface="LMU CompatilFact"/>
              </a:rPr>
              <a:t> der </a:t>
            </a:r>
            <a:r>
              <a:rPr lang="en-GB" sz="2400" spc="-1" dirty="0" err="1">
                <a:latin typeface="LMU CompatilFact"/>
              </a:rPr>
              <a:t>Tage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Vorfiltern</a:t>
            </a:r>
            <a:r>
              <a:rPr lang="en-US" sz="2000" spc="-1" dirty="0">
                <a:latin typeface="LMU CompatilFact"/>
              </a:rPr>
              <a:t> der </a:t>
            </a:r>
            <a:r>
              <a:rPr lang="en-US" sz="2000" spc="-1" dirty="0" err="1">
                <a:latin typeface="LMU CompatilFact"/>
              </a:rPr>
              <a:t>Daten</a:t>
            </a:r>
            <a:r>
              <a:rPr lang="en-US" sz="2000" spc="-1" dirty="0">
                <a:latin typeface="LMU CompatilFact"/>
              </a:rPr>
              <a:t> pro 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Verwandlung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Messdaten</a:t>
            </a:r>
            <a:r>
              <a:rPr lang="en-US" sz="2000" spc="-1" dirty="0">
                <a:latin typeface="LMU CompatilFact"/>
              </a:rPr>
              <a:t>/</a:t>
            </a:r>
            <a:r>
              <a:rPr lang="en-US" sz="2000" spc="-1" dirty="0" err="1">
                <a:latin typeface="LMU CompatilFact"/>
              </a:rPr>
              <a:t>Standort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zu</a:t>
            </a:r>
            <a:r>
              <a:rPr lang="en-US" sz="2000" spc="-1" dirty="0">
                <a:latin typeface="LMU CompatilFact"/>
              </a:rPr>
              <a:t> “</a:t>
            </a:r>
            <a:r>
              <a:rPr lang="en-US" sz="2000" spc="-1" dirty="0" err="1">
                <a:latin typeface="LMU CompatilFact"/>
              </a:rPr>
              <a:t>Gebietszugehörigkeit</a:t>
            </a:r>
            <a:r>
              <a:rPr lang="en-US" sz="2000" spc="-1" dirty="0">
                <a:latin typeface="LMU CompatilFact"/>
              </a:rPr>
              <a:t>”/</a:t>
            </a:r>
            <a:r>
              <a:rPr lang="en-US" sz="2000" spc="-1" dirty="0" err="1">
                <a:latin typeface="LMU CompatilFact"/>
              </a:rPr>
              <a:t>Standor</a:t>
            </a:r>
            <a:endParaRPr lang="en-US" sz="2000" spc="-1" dirty="0"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75000"/>
            </a:pPr>
            <a:r>
              <a:rPr lang="en-US" sz="2000" spc="-1" dirty="0">
                <a:latin typeface="LMU CompatilFact"/>
              </a:rPr>
              <a:t>                </a:t>
            </a:r>
            <a:r>
              <a:rPr lang="en-US" sz="2000" spc="-1" dirty="0" err="1">
                <a:latin typeface="LMU CompatilFact"/>
              </a:rPr>
              <a:t>Clustern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mit</a:t>
            </a:r>
            <a:r>
              <a:rPr lang="en-US" sz="2000" spc="-1" dirty="0">
                <a:latin typeface="LMU CompatilFact"/>
              </a:rPr>
              <a:t> dem </a:t>
            </a:r>
            <a:r>
              <a:rPr lang="en-US" sz="2000" spc="-1" dirty="0" err="1">
                <a:latin typeface="LMU CompatilFact"/>
              </a:rPr>
              <a:t>Standort</a:t>
            </a:r>
            <a:r>
              <a:rPr lang="en-US" sz="2000" spc="-1" dirty="0">
                <a:latin typeface="LMU CompatilFact"/>
              </a:rPr>
              <a:t>  </a:t>
            </a:r>
            <a:r>
              <a:rPr lang="en-US" sz="2000" spc="-1" dirty="0" err="1">
                <a:latin typeface="LMU CompatilFact"/>
              </a:rPr>
              <a:t>als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Beobachtungseinheit</a:t>
            </a:r>
            <a:endParaRPr lang="en-GB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  <p:sp>
        <p:nvSpPr>
          <p:cNvPr id="16" name="Google Shape;959;p95">
            <a:extLst>
              <a:ext uri="{FF2B5EF4-FFF2-40B4-BE49-F238E27FC236}">
                <a16:creationId xmlns:a16="http://schemas.microsoft.com/office/drawing/2014/main" id="{17C077D5-87BD-4BD9-A906-0511F3FCF829}"/>
              </a:ext>
            </a:extLst>
          </p:cNvPr>
          <p:cNvSpPr/>
          <p:nvPr/>
        </p:nvSpPr>
        <p:spPr>
          <a:xfrm>
            <a:off x="1134747" y="3875020"/>
            <a:ext cx="318600" cy="2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29364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96;p104">
            <a:extLst>
              <a:ext uri="{FF2B5EF4-FFF2-40B4-BE49-F238E27FC236}">
                <a16:creationId xmlns:a16="http://schemas.microsoft.com/office/drawing/2014/main" id="{25E0AFE9-228F-4C2E-8111-66F97ED8BBD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18165"/>
            <a:ext cx="8694000" cy="5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095;p104">
            <a:extLst>
              <a:ext uri="{FF2B5EF4-FFF2-40B4-BE49-F238E27FC236}">
                <a16:creationId xmlns:a16="http://schemas.microsoft.com/office/drawing/2014/main" id="{A208C954-9E02-4187-95D5-5BB27733F0D6}"/>
              </a:ext>
            </a:extLst>
          </p:cNvPr>
          <p:cNvSpPr/>
          <p:nvPr/>
        </p:nvSpPr>
        <p:spPr>
          <a:xfrm>
            <a:off x="318600" y="1304640"/>
            <a:ext cx="115539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109;p105">
            <a:extLst>
              <a:ext uri="{FF2B5EF4-FFF2-40B4-BE49-F238E27FC236}">
                <a16:creationId xmlns:a16="http://schemas.microsoft.com/office/drawing/2014/main" id="{112CF9C1-306F-48A0-BC55-9392D339C18F}"/>
              </a:ext>
            </a:extLst>
          </p:cNvPr>
          <p:cNvSpPr/>
          <p:nvPr/>
        </p:nvSpPr>
        <p:spPr>
          <a:xfrm>
            <a:off x="8337175" y="1469725"/>
            <a:ext cx="3709800" cy="4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Position und Form der “Hoch-” und “Tiefgebiete”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0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674FB87-0F75-4E3C-B0DD-85AC3900D9F9}"/>
              </a:ext>
            </a:extLst>
          </p:cNvPr>
          <p:cNvSpPr/>
          <p:nvPr/>
        </p:nvSpPr>
        <p:spPr>
          <a:xfrm>
            <a:off x="1607125" y="2623127"/>
            <a:ext cx="2179783" cy="1838037"/>
          </a:xfrm>
          <a:custGeom>
            <a:avLst/>
            <a:gdLst>
              <a:gd name="connsiteX0" fmla="*/ 0 w 2179782"/>
              <a:gd name="connsiteY0" fmla="*/ 1736437 h 1810328"/>
              <a:gd name="connsiteX1" fmla="*/ 18473 w 2179782"/>
              <a:gd name="connsiteY1" fmla="*/ 628073 h 1810328"/>
              <a:gd name="connsiteX2" fmla="*/ 628073 w 2179782"/>
              <a:gd name="connsiteY2" fmla="*/ 27709 h 1810328"/>
              <a:gd name="connsiteX3" fmla="*/ 2179782 w 2179782"/>
              <a:gd name="connsiteY3" fmla="*/ 0 h 1810328"/>
              <a:gd name="connsiteX4" fmla="*/ 2161309 w 2179782"/>
              <a:gd name="connsiteY4" fmla="*/ 831273 h 1810328"/>
              <a:gd name="connsiteX5" fmla="*/ 1597891 w 2179782"/>
              <a:gd name="connsiteY5" fmla="*/ 858982 h 1810328"/>
              <a:gd name="connsiteX6" fmla="*/ 1108364 w 2179782"/>
              <a:gd name="connsiteY6" fmla="*/ 1810328 h 1810328"/>
              <a:gd name="connsiteX7" fmla="*/ 0 w 2179782"/>
              <a:gd name="connsiteY7" fmla="*/ 1736437 h 1810328"/>
              <a:gd name="connsiteX0" fmla="*/ 0 w 2189019"/>
              <a:gd name="connsiteY0" fmla="*/ 1782619 h 1810328"/>
              <a:gd name="connsiteX1" fmla="*/ 27710 w 2189019"/>
              <a:gd name="connsiteY1" fmla="*/ 628073 h 1810328"/>
              <a:gd name="connsiteX2" fmla="*/ 637310 w 2189019"/>
              <a:gd name="connsiteY2" fmla="*/ 27709 h 1810328"/>
              <a:gd name="connsiteX3" fmla="*/ 2189019 w 2189019"/>
              <a:gd name="connsiteY3" fmla="*/ 0 h 1810328"/>
              <a:gd name="connsiteX4" fmla="*/ 2170546 w 2189019"/>
              <a:gd name="connsiteY4" fmla="*/ 831273 h 1810328"/>
              <a:gd name="connsiteX5" fmla="*/ 1607128 w 2189019"/>
              <a:gd name="connsiteY5" fmla="*/ 858982 h 1810328"/>
              <a:gd name="connsiteX6" fmla="*/ 1117601 w 2189019"/>
              <a:gd name="connsiteY6" fmla="*/ 1810328 h 1810328"/>
              <a:gd name="connsiteX7" fmla="*/ 0 w 2189019"/>
              <a:gd name="connsiteY7" fmla="*/ 1782619 h 1810328"/>
              <a:gd name="connsiteX0" fmla="*/ 0 w 2179783"/>
              <a:gd name="connsiteY0" fmla="*/ 1838037 h 1838037"/>
              <a:gd name="connsiteX1" fmla="*/ 18474 w 2179783"/>
              <a:gd name="connsiteY1" fmla="*/ 628073 h 1838037"/>
              <a:gd name="connsiteX2" fmla="*/ 628074 w 2179783"/>
              <a:gd name="connsiteY2" fmla="*/ 27709 h 1838037"/>
              <a:gd name="connsiteX3" fmla="*/ 2179783 w 2179783"/>
              <a:gd name="connsiteY3" fmla="*/ 0 h 1838037"/>
              <a:gd name="connsiteX4" fmla="*/ 2161310 w 2179783"/>
              <a:gd name="connsiteY4" fmla="*/ 831273 h 1838037"/>
              <a:gd name="connsiteX5" fmla="*/ 1597892 w 2179783"/>
              <a:gd name="connsiteY5" fmla="*/ 858982 h 1838037"/>
              <a:gd name="connsiteX6" fmla="*/ 1108365 w 2179783"/>
              <a:gd name="connsiteY6" fmla="*/ 1810328 h 1838037"/>
              <a:gd name="connsiteX7" fmla="*/ 0 w 2179783"/>
              <a:gd name="connsiteY7" fmla="*/ 1838037 h 18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79783" h="1838037">
                <a:moveTo>
                  <a:pt x="0" y="1838037"/>
                </a:moveTo>
                <a:lnTo>
                  <a:pt x="18474" y="628073"/>
                </a:lnTo>
                <a:lnTo>
                  <a:pt x="628074" y="27709"/>
                </a:lnTo>
                <a:lnTo>
                  <a:pt x="2179783" y="0"/>
                </a:lnTo>
                <a:lnTo>
                  <a:pt x="2161310" y="831273"/>
                </a:lnTo>
                <a:lnTo>
                  <a:pt x="1597892" y="858982"/>
                </a:lnTo>
                <a:lnTo>
                  <a:pt x="1108365" y="1810328"/>
                </a:lnTo>
                <a:lnTo>
                  <a:pt x="0" y="1838037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LID4096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5B16B80-3417-4A37-B958-0BDB94FC0433}"/>
              </a:ext>
            </a:extLst>
          </p:cNvPr>
          <p:cNvSpPr/>
          <p:nvPr/>
        </p:nvSpPr>
        <p:spPr>
          <a:xfrm>
            <a:off x="5717309" y="2632364"/>
            <a:ext cx="997527" cy="2512291"/>
          </a:xfrm>
          <a:custGeom>
            <a:avLst/>
            <a:gdLst>
              <a:gd name="connsiteX0" fmla="*/ 951346 w 997527"/>
              <a:gd name="connsiteY0" fmla="*/ 0 h 2512291"/>
              <a:gd name="connsiteX1" fmla="*/ 46182 w 997527"/>
              <a:gd name="connsiteY1" fmla="*/ 157018 h 2512291"/>
              <a:gd name="connsiteX2" fmla="*/ 0 w 997527"/>
              <a:gd name="connsiteY2" fmla="*/ 1477818 h 2512291"/>
              <a:gd name="connsiteX3" fmla="*/ 0 w 997527"/>
              <a:gd name="connsiteY3" fmla="*/ 2447636 h 2512291"/>
              <a:gd name="connsiteX4" fmla="*/ 997527 w 997527"/>
              <a:gd name="connsiteY4" fmla="*/ 2512291 h 2512291"/>
              <a:gd name="connsiteX5" fmla="*/ 951346 w 997527"/>
              <a:gd name="connsiteY5" fmla="*/ 0 h 2512291"/>
              <a:gd name="connsiteX0" fmla="*/ 951346 w 997527"/>
              <a:gd name="connsiteY0" fmla="*/ 0 h 2512291"/>
              <a:gd name="connsiteX1" fmla="*/ 129310 w 997527"/>
              <a:gd name="connsiteY1" fmla="*/ 295563 h 2512291"/>
              <a:gd name="connsiteX2" fmla="*/ 0 w 997527"/>
              <a:gd name="connsiteY2" fmla="*/ 1477818 h 2512291"/>
              <a:gd name="connsiteX3" fmla="*/ 0 w 997527"/>
              <a:gd name="connsiteY3" fmla="*/ 2447636 h 2512291"/>
              <a:gd name="connsiteX4" fmla="*/ 997527 w 997527"/>
              <a:gd name="connsiteY4" fmla="*/ 2512291 h 2512291"/>
              <a:gd name="connsiteX5" fmla="*/ 951346 w 997527"/>
              <a:gd name="connsiteY5" fmla="*/ 0 h 2512291"/>
              <a:gd name="connsiteX0" fmla="*/ 951346 w 997527"/>
              <a:gd name="connsiteY0" fmla="*/ 0 h 2512291"/>
              <a:gd name="connsiteX1" fmla="*/ 129310 w 997527"/>
              <a:gd name="connsiteY1" fmla="*/ 295563 h 2512291"/>
              <a:gd name="connsiteX2" fmla="*/ 0 w 997527"/>
              <a:gd name="connsiteY2" fmla="*/ 1477818 h 2512291"/>
              <a:gd name="connsiteX3" fmla="*/ 369454 w 997527"/>
              <a:gd name="connsiteY3" fmla="*/ 2170545 h 2512291"/>
              <a:gd name="connsiteX4" fmla="*/ 997527 w 997527"/>
              <a:gd name="connsiteY4" fmla="*/ 2512291 h 2512291"/>
              <a:gd name="connsiteX5" fmla="*/ 951346 w 997527"/>
              <a:gd name="connsiteY5" fmla="*/ 0 h 2512291"/>
              <a:gd name="connsiteX0" fmla="*/ 951346 w 997527"/>
              <a:gd name="connsiteY0" fmla="*/ 0 h 2512291"/>
              <a:gd name="connsiteX1" fmla="*/ 129310 w 997527"/>
              <a:gd name="connsiteY1" fmla="*/ 295563 h 2512291"/>
              <a:gd name="connsiteX2" fmla="*/ 0 w 997527"/>
              <a:gd name="connsiteY2" fmla="*/ 1477818 h 2512291"/>
              <a:gd name="connsiteX3" fmla="*/ 369454 w 997527"/>
              <a:gd name="connsiteY3" fmla="*/ 2170545 h 2512291"/>
              <a:gd name="connsiteX4" fmla="*/ 997527 w 997527"/>
              <a:gd name="connsiteY4" fmla="*/ 2512291 h 2512291"/>
              <a:gd name="connsiteX5" fmla="*/ 979055 w 997527"/>
              <a:gd name="connsiteY5" fmla="*/ 9236 h 2512291"/>
              <a:gd name="connsiteX6" fmla="*/ 951346 w 997527"/>
              <a:gd name="connsiteY6" fmla="*/ 0 h 251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7527" h="2512291">
                <a:moveTo>
                  <a:pt x="951346" y="0"/>
                </a:moveTo>
                <a:lnTo>
                  <a:pt x="129310" y="295563"/>
                </a:lnTo>
                <a:lnTo>
                  <a:pt x="0" y="1477818"/>
                </a:lnTo>
                <a:lnTo>
                  <a:pt x="369454" y="2170545"/>
                </a:lnTo>
                <a:lnTo>
                  <a:pt x="997527" y="2512291"/>
                </a:lnTo>
                <a:cubicBezTo>
                  <a:pt x="982133" y="1696412"/>
                  <a:pt x="994449" y="825115"/>
                  <a:pt x="979055" y="9236"/>
                </a:cubicBezTo>
                <a:lnTo>
                  <a:pt x="951346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LID4096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7849929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107;p105">
            <a:extLst>
              <a:ext uri="{FF2B5EF4-FFF2-40B4-BE49-F238E27FC236}">
                <a16:creationId xmlns:a16="http://schemas.microsoft.com/office/drawing/2014/main" id="{A66139F6-EB7D-4E56-8A02-568C4C3B134B}"/>
              </a:ext>
            </a:extLst>
          </p:cNvPr>
          <p:cNvSpPr/>
          <p:nvPr/>
        </p:nvSpPr>
        <p:spPr>
          <a:xfrm>
            <a:off x="318600" y="1304640"/>
            <a:ext cx="115539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108;p105">
            <a:extLst>
              <a:ext uri="{FF2B5EF4-FFF2-40B4-BE49-F238E27FC236}">
                <a16:creationId xmlns:a16="http://schemas.microsoft.com/office/drawing/2014/main" id="{E4F64BF4-DBB8-4FA3-8C81-EC7ADD97466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18165"/>
            <a:ext cx="8694000" cy="5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09;p105">
            <a:extLst>
              <a:ext uri="{FF2B5EF4-FFF2-40B4-BE49-F238E27FC236}">
                <a16:creationId xmlns:a16="http://schemas.microsoft.com/office/drawing/2014/main" id="{29D28A84-8902-4CF5-A349-712D503142CA}"/>
              </a:ext>
            </a:extLst>
          </p:cNvPr>
          <p:cNvSpPr/>
          <p:nvPr/>
        </p:nvSpPr>
        <p:spPr>
          <a:xfrm>
            <a:off x="8337175" y="1469725"/>
            <a:ext cx="3709800" cy="4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Position und Form der “Hoch-” und “Tiefgebiete”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0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B7D4E9E-B9DA-4AC7-8CB4-F47BA881E6C7}"/>
              </a:ext>
            </a:extLst>
          </p:cNvPr>
          <p:cNvSpPr/>
          <p:nvPr/>
        </p:nvSpPr>
        <p:spPr>
          <a:xfrm>
            <a:off x="1091953" y="1907515"/>
            <a:ext cx="2646981" cy="2193967"/>
          </a:xfrm>
          <a:custGeom>
            <a:avLst/>
            <a:gdLst>
              <a:gd name="connsiteX0" fmla="*/ 8878 w 2610035"/>
              <a:gd name="connsiteY0" fmla="*/ 0 h 2201662"/>
              <a:gd name="connsiteX1" fmla="*/ 0 w 2610035"/>
              <a:gd name="connsiteY1" fmla="*/ 2041864 h 2201662"/>
              <a:gd name="connsiteX2" fmla="*/ 310719 w 2610035"/>
              <a:gd name="connsiteY2" fmla="*/ 2201662 h 2201662"/>
              <a:gd name="connsiteX3" fmla="*/ 1553593 w 2610035"/>
              <a:gd name="connsiteY3" fmla="*/ 2059620 h 2201662"/>
              <a:gd name="connsiteX4" fmla="*/ 2556769 w 2610035"/>
              <a:gd name="connsiteY4" fmla="*/ 1003177 h 2201662"/>
              <a:gd name="connsiteX5" fmla="*/ 2610035 w 2610035"/>
              <a:gd name="connsiteY5" fmla="*/ 26633 h 2201662"/>
              <a:gd name="connsiteX6" fmla="*/ 8878 w 2610035"/>
              <a:gd name="connsiteY6" fmla="*/ 0 h 2201662"/>
              <a:gd name="connsiteX0" fmla="*/ 8878 w 2646981"/>
              <a:gd name="connsiteY0" fmla="*/ 1188 h 2202850"/>
              <a:gd name="connsiteX1" fmla="*/ 0 w 2646981"/>
              <a:gd name="connsiteY1" fmla="*/ 2043052 h 2202850"/>
              <a:gd name="connsiteX2" fmla="*/ 310719 w 2646981"/>
              <a:gd name="connsiteY2" fmla="*/ 2202850 h 2202850"/>
              <a:gd name="connsiteX3" fmla="*/ 1553593 w 2646981"/>
              <a:gd name="connsiteY3" fmla="*/ 2060808 h 2202850"/>
              <a:gd name="connsiteX4" fmla="*/ 2556769 w 2646981"/>
              <a:gd name="connsiteY4" fmla="*/ 1004365 h 2202850"/>
              <a:gd name="connsiteX5" fmla="*/ 2646981 w 2646981"/>
              <a:gd name="connsiteY5" fmla="*/ 0 h 2202850"/>
              <a:gd name="connsiteX6" fmla="*/ 8878 w 2646981"/>
              <a:gd name="connsiteY6" fmla="*/ 1188 h 2202850"/>
              <a:gd name="connsiteX0" fmla="*/ 8878 w 2646981"/>
              <a:gd name="connsiteY0" fmla="*/ 1188 h 2202850"/>
              <a:gd name="connsiteX1" fmla="*/ 0 w 2646981"/>
              <a:gd name="connsiteY1" fmla="*/ 2043052 h 2202850"/>
              <a:gd name="connsiteX2" fmla="*/ 310719 w 2646981"/>
              <a:gd name="connsiteY2" fmla="*/ 2202850 h 2202850"/>
              <a:gd name="connsiteX3" fmla="*/ 1396575 w 2646981"/>
              <a:gd name="connsiteY3" fmla="*/ 1977344 h 2202850"/>
              <a:gd name="connsiteX4" fmla="*/ 2556769 w 2646981"/>
              <a:gd name="connsiteY4" fmla="*/ 1004365 h 2202850"/>
              <a:gd name="connsiteX5" fmla="*/ 2646981 w 2646981"/>
              <a:gd name="connsiteY5" fmla="*/ 0 h 2202850"/>
              <a:gd name="connsiteX6" fmla="*/ 8878 w 2646981"/>
              <a:gd name="connsiteY6" fmla="*/ 1188 h 2202850"/>
              <a:gd name="connsiteX0" fmla="*/ 8878 w 2646981"/>
              <a:gd name="connsiteY0" fmla="*/ 1188 h 2202850"/>
              <a:gd name="connsiteX1" fmla="*/ 0 w 2646981"/>
              <a:gd name="connsiteY1" fmla="*/ 2043052 h 2202850"/>
              <a:gd name="connsiteX2" fmla="*/ 310719 w 2646981"/>
              <a:gd name="connsiteY2" fmla="*/ 2202850 h 2202850"/>
              <a:gd name="connsiteX3" fmla="*/ 1396575 w 2646981"/>
              <a:gd name="connsiteY3" fmla="*/ 1977344 h 2202850"/>
              <a:gd name="connsiteX4" fmla="*/ 2279678 w 2646981"/>
              <a:gd name="connsiteY4" fmla="*/ 874533 h 2202850"/>
              <a:gd name="connsiteX5" fmla="*/ 2646981 w 2646981"/>
              <a:gd name="connsiteY5" fmla="*/ 0 h 2202850"/>
              <a:gd name="connsiteX6" fmla="*/ 8878 w 2646981"/>
              <a:gd name="connsiteY6" fmla="*/ 1188 h 220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6981" h="2202850">
                <a:moveTo>
                  <a:pt x="8878" y="1188"/>
                </a:moveTo>
                <a:cubicBezTo>
                  <a:pt x="5919" y="681809"/>
                  <a:pt x="2959" y="1362431"/>
                  <a:pt x="0" y="2043052"/>
                </a:cubicBezTo>
                <a:lnTo>
                  <a:pt x="310719" y="2202850"/>
                </a:lnTo>
                <a:lnTo>
                  <a:pt x="1396575" y="1977344"/>
                </a:lnTo>
                <a:lnTo>
                  <a:pt x="2279678" y="874533"/>
                </a:lnTo>
                <a:lnTo>
                  <a:pt x="2646981" y="0"/>
                </a:lnTo>
                <a:lnTo>
                  <a:pt x="8878" y="1188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LID4096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A0A035A-5599-4BB2-8206-30BEEAFEC90E}"/>
              </a:ext>
            </a:extLst>
          </p:cNvPr>
          <p:cNvSpPr/>
          <p:nvPr/>
        </p:nvSpPr>
        <p:spPr>
          <a:xfrm>
            <a:off x="1091953" y="3278291"/>
            <a:ext cx="4911685" cy="2551092"/>
          </a:xfrm>
          <a:custGeom>
            <a:avLst/>
            <a:gdLst>
              <a:gd name="connsiteX0" fmla="*/ 27709 w 4821381"/>
              <a:gd name="connsiteY0" fmla="*/ 2013527 h 2068945"/>
              <a:gd name="connsiteX1" fmla="*/ 0 w 4821381"/>
              <a:gd name="connsiteY1" fmla="*/ 1385454 h 2068945"/>
              <a:gd name="connsiteX2" fmla="*/ 886690 w 4821381"/>
              <a:gd name="connsiteY2" fmla="*/ 1302327 h 2068945"/>
              <a:gd name="connsiteX3" fmla="*/ 1265381 w 4821381"/>
              <a:gd name="connsiteY3" fmla="*/ 729673 h 2068945"/>
              <a:gd name="connsiteX4" fmla="*/ 1911927 w 4821381"/>
              <a:gd name="connsiteY4" fmla="*/ 27709 h 2068945"/>
              <a:gd name="connsiteX5" fmla="*/ 2927927 w 4821381"/>
              <a:gd name="connsiteY5" fmla="*/ 0 h 2068945"/>
              <a:gd name="connsiteX6" fmla="*/ 3177309 w 4821381"/>
              <a:gd name="connsiteY6" fmla="*/ 1126836 h 2068945"/>
              <a:gd name="connsiteX7" fmla="*/ 4036290 w 4821381"/>
              <a:gd name="connsiteY7" fmla="*/ 1209963 h 2068945"/>
              <a:gd name="connsiteX8" fmla="*/ 4821381 w 4821381"/>
              <a:gd name="connsiteY8" fmla="*/ 2068945 h 2068945"/>
              <a:gd name="connsiteX9" fmla="*/ 27709 w 4821381"/>
              <a:gd name="connsiteY9" fmla="*/ 2013527 h 2068945"/>
              <a:gd name="connsiteX0" fmla="*/ 27709 w 4858327"/>
              <a:gd name="connsiteY0" fmla="*/ 2013527 h 2013527"/>
              <a:gd name="connsiteX1" fmla="*/ 0 w 4858327"/>
              <a:gd name="connsiteY1" fmla="*/ 1385454 h 2013527"/>
              <a:gd name="connsiteX2" fmla="*/ 886690 w 4858327"/>
              <a:gd name="connsiteY2" fmla="*/ 1302327 h 2013527"/>
              <a:gd name="connsiteX3" fmla="*/ 1265381 w 4858327"/>
              <a:gd name="connsiteY3" fmla="*/ 729673 h 2013527"/>
              <a:gd name="connsiteX4" fmla="*/ 1911927 w 4858327"/>
              <a:gd name="connsiteY4" fmla="*/ 27709 h 2013527"/>
              <a:gd name="connsiteX5" fmla="*/ 2927927 w 4858327"/>
              <a:gd name="connsiteY5" fmla="*/ 0 h 2013527"/>
              <a:gd name="connsiteX6" fmla="*/ 3177309 w 4858327"/>
              <a:gd name="connsiteY6" fmla="*/ 1126836 h 2013527"/>
              <a:gd name="connsiteX7" fmla="*/ 4036290 w 4858327"/>
              <a:gd name="connsiteY7" fmla="*/ 1209963 h 2013527"/>
              <a:gd name="connsiteX8" fmla="*/ 4858327 w 4858327"/>
              <a:gd name="connsiteY8" fmla="*/ 2013527 h 2013527"/>
              <a:gd name="connsiteX9" fmla="*/ 27709 w 4858327"/>
              <a:gd name="connsiteY9" fmla="*/ 2013527 h 2013527"/>
              <a:gd name="connsiteX0" fmla="*/ 0 w 4830618"/>
              <a:gd name="connsiteY0" fmla="*/ 2013527 h 2013527"/>
              <a:gd name="connsiteX1" fmla="*/ 9237 w 4830618"/>
              <a:gd name="connsiteY1" fmla="*/ 1357745 h 2013527"/>
              <a:gd name="connsiteX2" fmla="*/ 858981 w 4830618"/>
              <a:gd name="connsiteY2" fmla="*/ 1302327 h 2013527"/>
              <a:gd name="connsiteX3" fmla="*/ 1237672 w 4830618"/>
              <a:gd name="connsiteY3" fmla="*/ 729673 h 2013527"/>
              <a:gd name="connsiteX4" fmla="*/ 1884218 w 4830618"/>
              <a:gd name="connsiteY4" fmla="*/ 27709 h 2013527"/>
              <a:gd name="connsiteX5" fmla="*/ 2900218 w 4830618"/>
              <a:gd name="connsiteY5" fmla="*/ 0 h 2013527"/>
              <a:gd name="connsiteX6" fmla="*/ 3149600 w 4830618"/>
              <a:gd name="connsiteY6" fmla="*/ 1126836 h 2013527"/>
              <a:gd name="connsiteX7" fmla="*/ 4008581 w 4830618"/>
              <a:gd name="connsiteY7" fmla="*/ 1209963 h 2013527"/>
              <a:gd name="connsiteX8" fmla="*/ 4830618 w 4830618"/>
              <a:gd name="connsiteY8" fmla="*/ 2013527 h 2013527"/>
              <a:gd name="connsiteX9" fmla="*/ 0 w 4830618"/>
              <a:gd name="connsiteY9" fmla="*/ 2013527 h 2013527"/>
              <a:gd name="connsiteX0" fmla="*/ 27708 w 4858326"/>
              <a:gd name="connsiteY0" fmla="*/ 2013527 h 2013527"/>
              <a:gd name="connsiteX1" fmla="*/ 0 w 4858326"/>
              <a:gd name="connsiteY1" fmla="*/ 1357745 h 2013527"/>
              <a:gd name="connsiteX2" fmla="*/ 886689 w 4858326"/>
              <a:gd name="connsiteY2" fmla="*/ 1302327 h 2013527"/>
              <a:gd name="connsiteX3" fmla="*/ 1265380 w 4858326"/>
              <a:gd name="connsiteY3" fmla="*/ 729673 h 2013527"/>
              <a:gd name="connsiteX4" fmla="*/ 1911926 w 4858326"/>
              <a:gd name="connsiteY4" fmla="*/ 27709 h 2013527"/>
              <a:gd name="connsiteX5" fmla="*/ 2927926 w 4858326"/>
              <a:gd name="connsiteY5" fmla="*/ 0 h 2013527"/>
              <a:gd name="connsiteX6" fmla="*/ 3177308 w 4858326"/>
              <a:gd name="connsiteY6" fmla="*/ 1126836 h 2013527"/>
              <a:gd name="connsiteX7" fmla="*/ 4036289 w 4858326"/>
              <a:gd name="connsiteY7" fmla="*/ 1209963 h 2013527"/>
              <a:gd name="connsiteX8" fmla="*/ 4858326 w 4858326"/>
              <a:gd name="connsiteY8" fmla="*/ 2013527 h 2013527"/>
              <a:gd name="connsiteX9" fmla="*/ 27708 w 4858326"/>
              <a:gd name="connsiteY9" fmla="*/ 2013527 h 2013527"/>
              <a:gd name="connsiteX0" fmla="*/ 0 w 4867564"/>
              <a:gd name="connsiteY0" fmla="*/ 2068945 h 2068945"/>
              <a:gd name="connsiteX1" fmla="*/ 9238 w 4867564"/>
              <a:gd name="connsiteY1" fmla="*/ 1357745 h 2068945"/>
              <a:gd name="connsiteX2" fmla="*/ 895927 w 4867564"/>
              <a:gd name="connsiteY2" fmla="*/ 1302327 h 2068945"/>
              <a:gd name="connsiteX3" fmla="*/ 1274618 w 4867564"/>
              <a:gd name="connsiteY3" fmla="*/ 729673 h 2068945"/>
              <a:gd name="connsiteX4" fmla="*/ 1921164 w 4867564"/>
              <a:gd name="connsiteY4" fmla="*/ 27709 h 2068945"/>
              <a:gd name="connsiteX5" fmla="*/ 2937164 w 4867564"/>
              <a:gd name="connsiteY5" fmla="*/ 0 h 2068945"/>
              <a:gd name="connsiteX6" fmla="*/ 3186546 w 4867564"/>
              <a:gd name="connsiteY6" fmla="*/ 1126836 h 2068945"/>
              <a:gd name="connsiteX7" fmla="*/ 4045527 w 4867564"/>
              <a:gd name="connsiteY7" fmla="*/ 1209963 h 2068945"/>
              <a:gd name="connsiteX8" fmla="*/ 4867564 w 4867564"/>
              <a:gd name="connsiteY8" fmla="*/ 2013527 h 2068945"/>
              <a:gd name="connsiteX9" fmla="*/ 0 w 4867564"/>
              <a:gd name="connsiteY9" fmla="*/ 2068945 h 2068945"/>
              <a:gd name="connsiteX0" fmla="*/ 0 w 4932493"/>
              <a:gd name="connsiteY0" fmla="*/ 2068945 h 2070210"/>
              <a:gd name="connsiteX1" fmla="*/ 9238 w 4932493"/>
              <a:gd name="connsiteY1" fmla="*/ 1357745 h 2070210"/>
              <a:gd name="connsiteX2" fmla="*/ 895927 w 4932493"/>
              <a:gd name="connsiteY2" fmla="*/ 1302327 h 2070210"/>
              <a:gd name="connsiteX3" fmla="*/ 1274618 w 4932493"/>
              <a:gd name="connsiteY3" fmla="*/ 729673 h 2070210"/>
              <a:gd name="connsiteX4" fmla="*/ 1921164 w 4932493"/>
              <a:gd name="connsiteY4" fmla="*/ 27709 h 2070210"/>
              <a:gd name="connsiteX5" fmla="*/ 2937164 w 4932493"/>
              <a:gd name="connsiteY5" fmla="*/ 0 h 2070210"/>
              <a:gd name="connsiteX6" fmla="*/ 3186546 w 4932493"/>
              <a:gd name="connsiteY6" fmla="*/ 1126836 h 2070210"/>
              <a:gd name="connsiteX7" fmla="*/ 4045527 w 4932493"/>
              <a:gd name="connsiteY7" fmla="*/ 1209963 h 2070210"/>
              <a:gd name="connsiteX8" fmla="*/ 4932493 w 4932493"/>
              <a:gd name="connsiteY8" fmla="*/ 2070210 h 2070210"/>
              <a:gd name="connsiteX9" fmla="*/ 0 w 4932493"/>
              <a:gd name="connsiteY9" fmla="*/ 2068945 h 2070210"/>
              <a:gd name="connsiteX0" fmla="*/ 0 w 4932493"/>
              <a:gd name="connsiteY0" fmla="*/ 2608071 h 2609336"/>
              <a:gd name="connsiteX1" fmla="*/ 9238 w 4932493"/>
              <a:gd name="connsiteY1" fmla="*/ 1896871 h 2609336"/>
              <a:gd name="connsiteX2" fmla="*/ 895927 w 4932493"/>
              <a:gd name="connsiteY2" fmla="*/ 1841453 h 2609336"/>
              <a:gd name="connsiteX3" fmla="*/ 1274618 w 4932493"/>
              <a:gd name="connsiteY3" fmla="*/ 1268799 h 2609336"/>
              <a:gd name="connsiteX4" fmla="*/ 2115949 w 4932493"/>
              <a:gd name="connsiteY4" fmla="*/ 0 h 2609336"/>
              <a:gd name="connsiteX5" fmla="*/ 2937164 w 4932493"/>
              <a:gd name="connsiteY5" fmla="*/ 539126 h 2609336"/>
              <a:gd name="connsiteX6" fmla="*/ 3186546 w 4932493"/>
              <a:gd name="connsiteY6" fmla="*/ 1665962 h 2609336"/>
              <a:gd name="connsiteX7" fmla="*/ 4045527 w 4932493"/>
              <a:gd name="connsiteY7" fmla="*/ 1749089 h 2609336"/>
              <a:gd name="connsiteX8" fmla="*/ 4932493 w 4932493"/>
              <a:gd name="connsiteY8" fmla="*/ 2609336 h 2609336"/>
              <a:gd name="connsiteX9" fmla="*/ 0 w 4932493"/>
              <a:gd name="connsiteY9" fmla="*/ 2608071 h 2609336"/>
              <a:gd name="connsiteX0" fmla="*/ 0 w 4932493"/>
              <a:gd name="connsiteY0" fmla="*/ 2608071 h 2609336"/>
              <a:gd name="connsiteX1" fmla="*/ 9238 w 4932493"/>
              <a:gd name="connsiteY1" fmla="*/ 1896871 h 2609336"/>
              <a:gd name="connsiteX2" fmla="*/ 895927 w 4932493"/>
              <a:gd name="connsiteY2" fmla="*/ 1841453 h 2609336"/>
              <a:gd name="connsiteX3" fmla="*/ 1274618 w 4932493"/>
              <a:gd name="connsiteY3" fmla="*/ 1268799 h 2609336"/>
              <a:gd name="connsiteX4" fmla="*/ 2115949 w 4932493"/>
              <a:gd name="connsiteY4" fmla="*/ 0 h 2609336"/>
              <a:gd name="connsiteX5" fmla="*/ 2992817 w 4932493"/>
              <a:gd name="connsiteY5" fmla="*/ 66764 h 2609336"/>
              <a:gd name="connsiteX6" fmla="*/ 3186546 w 4932493"/>
              <a:gd name="connsiteY6" fmla="*/ 1665962 h 2609336"/>
              <a:gd name="connsiteX7" fmla="*/ 4045527 w 4932493"/>
              <a:gd name="connsiteY7" fmla="*/ 1749089 h 2609336"/>
              <a:gd name="connsiteX8" fmla="*/ 4932493 w 4932493"/>
              <a:gd name="connsiteY8" fmla="*/ 2609336 h 2609336"/>
              <a:gd name="connsiteX9" fmla="*/ 0 w 4932493"/>
              <a:gd name="connsiteY9" fmla="*/ 2608071 h 2609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32493" h="2609336">
                <a:moveTo>
                  <a:pt x="0" y="2608071"/>
                </a:moveTo>
                <a:lnTo>
                  <a:pt x="9238" y="1896871"/>
                </a:lnTo>
                <a:lnTo>
                  <a:pt x="895927" y="1841453"/>
                </a:lnTo>
                <a:lnTo>
                  <a:pt x="1274618" y="1268799"/>
                </a:lnTo>
                <a:lnTo>
                  <a:pt x="2115949" y="0"/>
                </a:lnTo>
                <a:lnTo>
                  <a:pt x="2992817" y="66764"/>
                </a:lnTo>
                <a:lnTo>
                  <a:pt x="3186546" y="1665962"/>
                </a:lnTo>
                <a:lnTo>
                  <a:pt x="4045527" y="1749089"/>
                </a:lnTo>
                <a:lnTo>
                  <a:pt x="4932493" y="2609336"/>
                </a:lnTo>
                <a:lnTo>
                  <a:pt x="0" y="2608071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LID4096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41275889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59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Anderer Ansatz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429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>
                <a:latin typeface="LMU CompatilFact"/>
              </a:rPr>
              <a:t>Muster-</a:t>
            </a:r>
            <a:r>
              <a:rPr lang="en-GB" sz="2400" spc="-1" dirty="0" err="1">
                <a:latin typeface="LMU CompatilFact"/>
              </a:rPr>
              <a:t>Erkennung</a:t>
            </a:r>
            <a:r>
              <a:rPr lang="en-GB" sz="2400" spc="-1" dirty="0">
                <a:latin typeface="LMU CompatilFact"/>
              </a:rPr>
              <a:t> in den </a:t>
            </a:r>
            <a:r>
              <a:rPr lang="en-GB" sz="2400" spc="-1" dirty="0" err="1">
                <a:latin typeface="LMU CompatilFact"/>
              </a:rPr>
              <a:t>Bildern</a:t>
            </a:r>
            <a:r>
              <a:rPr lang="en-GB" sz="2400" spc="-1" dirty="0">
                <a:latin typeface="LMU CompatilFact"/>
              </a:rPr>
              <a:t> der </a:t>
            </a:r>
            <a:r>
              <a:rPr lang="en-GB" sz="2400" spc="-1" dirty="0" err="1">
                <a:latin typeface="LMU CompatilFact"/>
              </a:rPr>
              <a:t>Tage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Vorfiltern</a:t>
            </a:r>
            <a:r>
              <a:rPr lang="en-US" sz="2000" spc="-1" dirty="0">
                <a:latin typeface="LMU CompatilFact"/>
              </a:rPr>
              <a:t> der </a:t>
            </a:r>
            <a:r>
              <a:rPr lang="en-US" sz="2000" spc="-1" dirty="0" err="1">
                <a:latin typeface="LMU CompatilFact"/>
              </a:rPr>
              <a:t>Daten</a:t>
            </a:r>
            <a:r>
              <a:rPr lang="en-US" sz="2000" spc="-1" dirty="0">
                <a:latin typeface="LMU CompatilFact"/>
              </a:rPr>
              <a:t> pro 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Verwandlung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Messdaten</a:t>
            </a:r>
            <a:r>
              <a:rPr lang="en-US" sz="2000" spc="-1" dirty="0">
                <a:latin typeface="LMU CompatilFact"/>
              </a:rPr>
              <a:t>/</a:t>
            </a:r>
            <a:r>
              <a:rPr lang="en-US" sz="2000" spc="-1" dirty="0" err="1">
                <a:latin typeface="LMU CompatilFact"/>
              </a:rPr>
              <a:t>Standort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zu</a:t>
            </a:r>
            <a:r>
              <a:rPr lang="en-US" sz="2000" spc="-1" dirty="0">
                <a:latin typeface="LMU CompatilFact"/>
              </a:rPr>
              <a:t> “</a:t>
            </a:r>
            <a:r>
              <a:rPr lang="en-US" sz="2000" spc="-1" dirty="0" err="1">
                <a:latin typeface="LMU CompatilFact"/>
              </a:rPr>
              <a:t>Gebietszugehörigkeit</a:t>
            </a:r>
            <a:r>
              <a:rPr lang="en-US" sz="2000" spc="-1" dirty="0">
                <a:latin typeface="LMU CompatilFact"/>
              </a:rPr>
              <a:t>”/</a:t>
            </a:r>
            <a:r>
              <a:rPr lang="en-US" sz="2000" spc="-1" dirty="0" err="1">
                <a:latin typeface="LMU CompatilFact"/>
              </a:rPr>
              <a:t>Standor</a:t>
            </a:r>
            <a:endParaRPr lang="en-US" sz="2000" spc="-1" dirty="0"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75000"/>
            </a:pPr>
            <a:r>
              <a:rPr lang="en-US" sz="2000" spc="-1" dirty="0">
                <a:latin typeface="LMU CompatilFact"/>
              </a:rPr>
              <a:t>                </a:t>
            </a:r>
            <a:r>
              <a:rPr lang="en-US" sz="2000" spc="-1" dirty="0" err="1">
                <a:latin typeface="LMU CompatilFact"/>
              </a:rPr>
              <a:t>Clustern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mit</a:t>
            </a:r>
            <a:r>
              <a:rPr lang="en-US" sz="2000" spc="-1" dirty="0">
                <a:latin typeface="LMU CompatilFact"/>
              </a:rPr>
              <a:t> dem </a:t>
            </a:r>
            <a:r>
              <a:rPr lang="en-US" sz="2000" spc="-1" dirty="0" err="1">
                <a:latin typeface="LMU CompatilFact"/>
              </a:rPr>
              <a:t>Standort</a:t>
            </a:r>
            <a:r>
              <a:rPr lang="en-US" sz="2000" spc="-1" dirty="0">
                <a:latin typeface="LMU CompatilFact"/>
              </a:rPr>
              <a:t>  </a:t>
            </a:r>
            <a:r>
              <a:rPr lang="en-US" sz="2000" spc="-1" dirty="0" err="1">
                <a:latin typeface="LMU CompatilFact"/>
              </a:rPr>
              <a:t>als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Beobachtungseinheit</a:t>
            </a:r>
            <a:endParaRPr lang="en-US" sz="2000" spc="-1" dirty="0">
              <a:latin typeface="LMU CompatilFact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 err="1">
                <a:latin typeface="LMU CompatilFact"/>
              </a:rPr>
              <a:t>Clusterverfahren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Dichtebasiertes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Clustern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mit</a:t>
            </a:r>
            <a:r>
              <a:rPr lang="en-US" sz="2000" spc="-1" dirty="0">
                <a:latin typeface="LMU CompatilFact"/>
              </a:rPr>
              <a:t> Noise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Startpunkte</a:t>
            </a:r>
            <a:r>
              <a:rPr lang="en-US" sz="2000" spc="-1" dirty="0">
                <a:latin typeface="LMU CompatilFact"/>
              </a:rPr>
              <a:t> der Cluster fix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>
                <a:latin typeface="LMU CompatilFact"/>
              </a:rPr>
              <a:t>Cluster </a:t>
            </a:r>
            <a:r>
              <a:rPr lang="en-US" sz="2000" spc="-1" dirty="0" err="1">
                <a:latin typeface="LMU CompatilFact"/>
              </a:rPr>
              <a:t>iterierend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wachsen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lassen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mit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zunehmend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strengerem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Nachbarschaftsparameter</a:t>
            </a:r>
            <a:endParaRPr lang="en-US" sz="2000" spc="-1" dirty="0">
              <a:latin typeface="LMU CompatilFact"/>
            </a:endParaRPr>
          </a:p>
          <a:p>
            <a:pPr marL="889200" lvl="1" indent="-3236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  <p:sp>
        <p:nvSpPr>
          <p:cNvPr id="14" name="Google Shape;959;p95">
            <a:extLst>
              <a:ext uri="{FF2B5EF4-FFF2-40B4-BE49-F238E27FC236}">
                <a16:creationId xmlns:a16="http://schemas.microsoft.com/office/drawing/2014/main" id="{67E28166-1DCE-4329-8C7F-4C6D2D9EA343}"/>
              </a:ext>
            </a:extLst>
          </p:cNvPr>
          <p:cNvSpPr/>
          <p:nvPr/>
        </p:nvSpPr>
        <p:spPr>
          <a:xfrm>
            <a:off x="1134747" y="3875020"/>
            <a:ext cx="318600" cy="2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9540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E97A91C3-86B7-4F71-BFE5-4748AE594D21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</a:t>
            </a:r>
            <a:r>
              <a:rPr lang="de-DE" sz="1400" spc="-1" dirty="0">
                <a:solidFill>
                  <a:srgbClr val="006C30"/>
                </a:solidFill>
                <a:latin typeface="LMU CompatilFact"/>
              </a:rPr>
              <a:t>01.03.2021                               </a:t>
            </a:r>
            <a:r>
              <a:rPr lang="de-DE" sz="1100" spc="-1" dirty="0">
                <a:latin typeface="LMU CompatilFact"/>
              </a:rPr>
              <a:t>Quelle: http://www.sklima.de/wetterlagen_uebersicht.php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4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" name="CustomShape 7">
            <a:extLst>
              <a:ext uri="{FF2B5EF4-FFF2-40B4-BE49-F238E27FC236}">
                <a16:creationId xmlns:a16="http://schemas.microsoft.com/office/drawing/2014/main" id="{17235F56-5E8A-4606-9361-13FF52EE5168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</a:rPr>
              <a:t>Großwetterlagen Beispiele</a:t>
            </a:r>
            <a:endParaRPr lang="en-US" sz="4000" b="0" strike="noStrike" spc="-1" dirty="0">
              <a:latin typeface="Arial"/>
            </a:endParaRPr>
          </a:p>
        </p:txBody>
      </p:sp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72F496BE-26E6-4F3A-A6C8-6C00BA41F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199075"/>
              </p:ext>
            </p:extLst>
          </p:nvPr>
        </p:nvGraphicFramePr>
        <p:xfrm>
          <a:off x="507960" y="2137058"/>
          <a:ext cx="7195139" cy="4014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533">
                  <a:extLst>
                    <a:ext uri="{9D8B030D-6E8A-4147-A177-3AD203B41FA5}">
                      <a16:colId xmlns:a16="http://schemas.microsoft.com/office/drawing/2014/main" val="751537058"/>
                    </a:ext>
                  </a:extLst>
                </a:gridCol>
                <a:gridCol w="2172114">
                  <a:extLst>
                    <a:ext uri="{9D8B030D-6E8A-4147-A177-3AD203B41FA5}">
                      <a16:colId xmlns:a16="http://schemas.microsoft.com/office/drawing/2014/main" val="4288620739"/>
                    </a:ext>
                  </a:extLst>
                </a:gridCol>
                <a:gridCol w="4389492">
                  <a:extLst>
                    <a:ext uri="{9D8B030D-6E8A-4147-A177-3AD203B41FA5}">
                      <a16:colId xmlns:a16="http://schemas.microsoft.com/office/drawing/2014/main" val="2174906936"/>
                    </a:ext>
                  </a:extLst>
                </a:gridCol>
              </a:tblGrid>
              <a:tr h="426014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dirty="0">
                          <a:latin typeface="LMU CompatilFact"/>
                        </a:rPr>
                        <a:t>Abkürzung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1" dirty="0">
                          <a:latin typeface="LMU CompatilFact"/>
                        </a:rPr>
                        <a:t>Großwetterlage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730129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LMU CompatilFact"/>
                        </a:rPr>
                        <a:t>Westlage</a:t>
                      </a:r>
                      <a:r>
                        <a:rPr lang="de-DE" dirty="0">
                          <a:latin typeface="LMU CompatilFact"/>
                        </a:rPr>
                        <a:t>, </a:t>
                      </a:r>
                      <a:r>
                        <a:rPr lang="de-DE" dirty="0" err="1">
                          <a:latin typeface="LMU CompatilFact"/>
                        </a:rPr>
                        <a:t>antizyklonal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950254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WZ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LMU CompatilFact"/>
                        </a:rPr>
                        <a:t>Westlage</a:t>
                      </a:r>
                      <a:r>
                        <a:rPr lang="de-DE" dirty="0">
                          <a:latin typeface="LMU CompatilFact"/>
                        </a:rPr>
                        <a:t>, </a:t>
                      </a:r>
                      <a:r>
                        <a:rPr lang="de-DE" dirty="0" err="1">
                          <a:latin typeface="LMU CompatilFact"/>
                        </a:rPr>
                        <a:t>zyklonal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635792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WS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Südliche </a:t>
                      </a:r>
                      <a:r>
                        <a:rPr lang="de-DE" dirty="0" err="1">
                          <a:latin typeface="LMU CompatilFact"/>
                        </a:rPr>
                        <a:t>Westlage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6399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WW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Winkelförmige </a:t>
                      </a:r>
                      <a:r>
                        <a:rPr lang="de-DE" dirty="0" err="1">
                          <a:latin typeface="LMU CompatilFact"/>
                        </a:rPr>
                        <a:t>Westlage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75841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SWA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Südwestlage, </a:t>
                      </a:r>
                      <a:r>
                        <a:rPr lang="de-DE" dirty="0" err="1">
                          <a:latin typeface="LMU CompatilFact"/>
                        </a:rPr>
                        <a:t>antizyklonal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053801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SWZ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Südwestlage, </a:t>
                      </a:r>
                      <a:r>
                        <a:rPr lang="de-DE" dirty="0" err="1">
                          <a:latin typeface="LMU CompatilFact"/>
                        </a:rPr>
                        <a:t>zyklonal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237570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362954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TRW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Trog Westeuropa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274950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Übergang/Unbestimmt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392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2379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149;p108">
            <a:extLst>
              <a:ext uri="{FF2B5EF4-FFF2-40B4-BE49-F238E27FC236}">
                <a16:creationId xmlns:a16="http://schemas.microsoft.com/office/drawing/2014/main" id="{61ECBBCC-3E92-4344-B364-E04795444515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50;p108">
            <a:extLst>
              <a:ext uri="{FF2B5EF4-FFF2-40B4-BE49-F238E27FC236}">
                <a16:creationId xmlns:a16="http://schemas.microsoft.com/office/drawing/2014/main" id="{529AD45A-2781-400B-BDC8-DB802DD9A48C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151;p108">
            <a:extLst>
              <a:ext uri="{FF2B5EF4-FFF2-40B4-BE49-F238E27FC236}">
                <a16:creationId xmlns:a16="http://schemas.microsoft.com/office/drawing/2014/main" id="{EADE11A3-E022-421D-8A4D-F8DDC768814D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52;p108">
            <a:extLst>
              <a:ext uri="{FF2B5EF4-FFF2-40B4-BE49-F238E27FC236}">
                <a16:creationId xmlns:a16="http://schemas.microsoft.com/office/drawing/2014/main" id="{A5A7AE44-E466-406D-8786-DEADD486569C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153;p108">
            <a:extLst>
              <a:ext uri="{FF2B5EF4-FFF2-40B4-BE49-F238E27FC236}">
                <a16:creationId xmlns:a16="http://schemas.microsoft.com/office/drawing/2014/main" id="{C92DAD59-FB94-4855-8A89-EB6A74B1D7AE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154;p108">
            <a:extLst>
              <a:ext uri="{FF2B5EF4-FFF2-40B4-BE49-F238E27FC236}">
                <a16:creationId xmlns:a16="http://schemas.microsoft.com/office/drawing/2014/main" id="{AE23F290-CCB4-4D2A-B870-19061A266F8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600" y="1206000"/>
            <a:ext cx="8380800" cy="52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04970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61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Anderer Ansatz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stomShape 6">
                <a:extLst>
                  <a:ext uri="{FF2B5EF4-FFF2-40B4-BE49-F238E27FC236}">
                    <a16:creationId xmlns:a16="http://schemas.microsoft.com/office/drawing/2014/main" id="{41DAE0D0-0A72-45A6-AF09-6058045F0A56}"/>
                  </a:ext>
                </a:extLst>
              </p:cNvPr>
              <p:cNvSpPr/>
              <p:nvPr/>
            </p:nvSpPr>
            <p:spPr>
              <a:xfrm>
                <a:off x="140400" y="2286000"/>
                <a:ext cx="11554200" cy="42912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GB" sz="2400" spc="-1" dirty="0">
                    <a:latin typeface="LMU CompatilFact"/>
                  </a:rPr>
                  <a:t>Distanzberechnung </a:t>
                </a:r>
                <a:r>
                  <a:rPr lang="en-GB" sz="2400" spc="-1" dirty="0" err="1">
                    <a:latin typeface="LMU CompatilFact"/>
                  </a:rPr>
                  <a:t>zwischen</a:t>
                </a:r>
                <a:r>
                  <a:rPr lang="en-GB" sz="2400" spc="-1" dirty="0">
                    <a:latin typeface="LMU CompatilFact"/>
                  </a:rPr>
                  <a:t> </a:t>
                </a:r>
                <a:r>
                  <a:rPr lang="en-GB" sz="2400" spc="-1" dirty="0" err="1">
                    <a:latin typeface="LMU CompatilFact"/>
                  </a:rPr>
                  <a:t>Tagen</a:t>
                </a:r>
                <a:endParaRPr lang="en-GB" sz="2400" spc="-1" dirty="0">
                  <a:latin typeface="LMU CompatilFact"/>
                </a:endParaRPr>
              </a:p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spc="-1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7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pc="-1" dirty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GB" sz="2000" i="1" spc="-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pc="-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000" i="1" spc="-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000" i="1" spc="-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sz="2000" i="1" spc="-1" dirty="0">
                          <a:latin typeface="Cambria Math" panose="02040503050406030204" pitchFamily="18" charset="0"/>
                        </a:rPr>
                        <m:t>=1−</m:t>
                      </m:r>
                      <m:d>
                        <m:dPr>
                          <m:ctrlPr>
                            <a:rPr lang="en-GB" sz="2000" i="1" spc="-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i="1" spc="-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GB" sz="2000" i="1" spc="-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GB" sz="2000" i="1" spc="-1" dirty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GB" sz="2000" i="1" spc="-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000" i="1" spc="-1" dirty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 spc="-1" dirty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GB" sz="2000" i="1" spc="-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000" i="1" spc="-1" dirty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 spc="-1" dirty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 spc="-1" dirty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GB" sz="2000" i="1" spc="-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GB" sz="2000" i="1" spc="-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GB" sz="2000" i="1" spc="-1" dirty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GB" sz="2000" i="1" spc="-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000" i="1" spc="-1" dirty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 spc="-1" dirty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GB" sz="2000" i="1" spc="-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GB" sz="2000" spc="-1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75000"/>
                </a:pPr>
                <a:r>
                  <a:rPr lang="en-US" sz="2000" spc="-1" dirty="0">
                    <a:latin typeface="LMU CompatilFact"/>
                  </a:rPr>
                  <a:t>		</a:t>
                </a:r>
                <a:r>
                  <a:rPr lang="en-US" sz="2000" spc="-1" dirty="0" err="1">
                    <a:latin typeface="LMU CompatilFact"/>
                  </a:rPr>
                  <a:t>wobei</a:t>
                </a:r>
                <a:r>
                  <a:rPr lang="en-US" sz="2000" spc="-1" dirty="0">
                    <a:latin typeface="LMU CompatilFact"/>
                  </a:rPr>
                  <a:t>: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GB" sz="2000" i="1" spc="-1" dirty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000" i="1" spc="-1" dirty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GB" sz="2000" i="1" spc="-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000" i="1" spc="-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 spc="-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2000" i="1" spc="-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GB" sz="2000" i="1" spc="-1" dirty="0">
                            <a:latin typeface="Cambria Math" panose="02040503050406030204" pitchFamily="18" charset="0"/>
                          </a:rPr>
                          <m:t> ≔ </m:t>
                        </m:r>
                      </m:e>
                    </m:nary>
                    <m:r>
                      <a:rPr lang="de-DE" sz="2000" b="0" i="1" spc="-1" dirty="0" smtClean="0">
                        <a:latin typeface="Cambria Math" panose="02040503050406030204" pitchFamily="18" charset="0"/>
                      </a:rPr>
                      <m:t>𝐴𝑛𝑧𝑎h𝑙</m:t>
                    </m:r>
                    <m:r>
                      <a:rPr lang="de-DE" sz="2000" b="0" i="1" spc="-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0" i="1" spc="-1" dirty="0" smtClean="0">
                        <a:latin typeface="Cambria Math" panose="02040503050406030204" pitchFamily="18" charset="0"/>
                      </a:rPr>
                      <m:t>𝑑𝑒𝑟</m:t>
                    </m:r>
                    <m:r>
                      <a:rPr lang="de-DE" sz="2000" b="0" i="1" spc="-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0" i="1" spc="-1" dirty="0" smtClean="0">
                        <a:latin typeface="Cambria Math" panose="02040503050406030204" pitchFamily="18" charset="0"/>
                      </a:rPr>
                      <m:t>𝑆𝑡𝑎𝑛𝑑𝑜𝑟𝑡𝑒</m:t>
                    </m:r>
                    <m:r>
                      <a:rPr lang="en-GB" sz="2000" i="1" spc="-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i="1" spc="-1" dirty="0">
                        <a:latin typeface="Cambria Math" panose="02040503050406030204" pitchFamily="18" charset="0"/>
                      </a:rPr>
                      <m:t>𝑛𝑖𝑐h𝑡</m:t>
                    </m:r>
                    <m:r>
                      <a:rPr lang="en-GB" sz="2000" i="1" spc="-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i="1" spc="-1" dirty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GB" sz="2000" i="1" spc="-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i="1" spc="-1" dirty="0">
                        <a:latin typeface="Cambria Math" panose="02040503050406030204" pitchFamily="18" charset="0"/>
                      </a:rPr>
                      <m:t>𝑁𝑜𝑖𝑠𝑒</m:t>
                    </m:r>
                  </m:oMath>
                </a14:m>
                <a:endParaRPr lang="en-US" sz="2000" spc="-1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75000"/>
                </a:pPr>
                <a:endParaRPr lang="en-GB" sz="2400" spc="-1" dirty="0">
                  <a:latin typeface="LMU CompatilFact"/>
                </a:endParaRPr>
              </a:p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GB" sz="2400" spc="-1" dirty="0" err="1">
                    <a:latin typeface="LMU CompatilFact"/>
                  </a:rPr>
                  <a:t>Weiteres</a:t>
                </a:r>
                <a:r>
                  <a:rPr lang="en-GB" sz="2400" spc="-1" dirty="0">
                    <a:latin typeface="LMU CompatilFact"/>
                  </a:rPr>
                  <a:t> </a:t>
                </a:r>
                <a:r>
                  <a:rPr lang="en-GB" sz="2400" spc="-1" dirty="0" err="1">
                    <a:latin typeface="LMU CompatilFact"/>
                  </a:rPr>
                  <a:t>Clustern</a:t>
                </a:r>
                <a:r>
                  <a:rPr lang="en-GB" sz="2400" spc="-1" dirty="0">
                    <a:latin typeface="LMU CompatilFact"/>
                  </a:rPr>
                  <a:t> auf </a:t>
                </a:r>
                <a:r>
                  <a:rPr lang="en-GB" sz="2400" spc="-1" dirty="0" err="1">
                    <a:latin typeface="LMU CompatilFact"/>
                  </a:rPr>
                  <a:t>Tagesebene</a:t>
                </a:r>
                <a:r>
                  <a:rPr lang="en-GB" sz="2400" spc="-1" dirty="0">
                    <a:latin typeface="LMU CompatilFact"/>
                  </a:rPr>
                  <a:t> </a:t>
                </a:r>
                <a:r>
                  <a:rPr lang="en-GB" sz="2400" spc="-1" dirty="0" err="1">
                    <a:latin typeface="LMU CompatilFact"/>
                  </a:rPr>
                  <a:t>mit</a:t>
                </a:r>
                <a:r>
                  <a:rPr lang="en-GB" sz="2400" spc="-1" dirty="0">
                    <a:latin typeface="LMU CompatilFact"/>
                  </a:rPr>
                  <a:t> </a:t>
                </a:r>
                <a:r>
                  <a:rPr lang="en-GB" sz="2400" spc="-1" dirty="0" err="1">
                    <a:latin typeface="LMU CompatilFact"/>
                  </a:rPr>
                  <a:t>erhaltener</a:t>
                </a:r>
                <a:r>
                  <a:rPr lang="en-GB" sz="2400" spc="-1" dirty="0">
                    <a:latin typeface="LMU CompatilFact"/>
                  </a:rPr>
                  <a:t> </a:t>
                </a:r>
                <a:r>
                  <a:rPr lang="en-GB" sz="2400" spc="-1" dirty="0" err="1">
                    <a:latin typeface="LMU CompatilFact"/>
                  </a:rPr>
                  <a:t>Distanzmatrix</a:t>
                </a:r>
                <a:endParaRPr lang="en-GB" sz="2400" spc="-1" dirty="0">
                  <a:latin typeface="LMU CompatilFact"/>
                </a:endParaRP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latin typeface="LMU CompatilFact"/>
                  </a:rPr>
                  <a:t>  </a:t>
                </a:r>
              </a:p>
            </p:txBody>
          </p:sp>
        </mc:Choice>
        <mc:Fallback>
          <p:sp>
            <p:nvSpPr>
              <p:cNvPr id="12" name="CustomShape 6">
                <a:extLst>
                  <a:ext uri="{FF2B5EF4-FFF2-40B4-BE49-F238E27FC236}">
                    <a16:creationId xmlns:a16="http://schemas.microsoft.com/office/drawing/2014/main" id="{41DAE0D0-0A72-45A6-AF09-6058045F0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4291200"/>
              </a:xfrm>
              <a:prstGeom prst="rect">
                <a:avLst/>
              </a:prstGeom>
              <a:blipFill>
                <a:blip r:embed="rId3"/>
                <a:stretch>
                  <a:fillRect t="-1136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5201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62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Anderer Ansatz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429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 err="1">
                <a:latin typeface="LMU CompatilFact"/>
              </a:rPr>
              <a:t>Probleme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Instabil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durch</a:t>
            </a:r>
            <a:r>
              <a:rPr lang="en-US" sz="2000" spc="-1" dirty="0">
                <a:latin typeface="LMU CompatilFact"/>
              </a:rPr>
              <a:t> Hyperparameter eps und </a:t>
            </a:r>
            <a:r>
              <a:rPr lang="en-US" sz="2000" spc="-1" dirty="0" err="1">
                <a:latin typeface="LMU CompatilFact"/>
              </a:rPr>
              <a:t>dessen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Verkleinerung</a:t>
            </a:r>
            <a:endParaRPr lang="en-US" sz="20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>
                <a:latin typeface="LMU CompatilFact"/>
              </a:rPr>
              <a:t>Sehr </a:t>
            </a:r>
            <a:r>
              <a:rPr lang="en-US" sz="2000" spc="-1" dirty="0" err="1">
                <a:latin typeface="LMU CompatilFact"/>
              </a:rPr>
              <a:t>teuer</a:t>
            </a:r>
            <a:endParaRPr lang="en-US" sz="20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Starkes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Reduzieren</a:t>
            </a:r>
            <a:r>
              <a:rPr lang="en-US" sz="2000" spc="-1" dirty="0">
                <a:latin typeface="LMU CompatilFact"/>
              </a:rPr>
              <a:t> der </a:t>
            </a:r>
            <a:r>
              <a:rPr lang="en-US" sz="2000" spc="-1" dirty="0" err="1">
                <a:latin typeface="LMU CompatilFact"/>
              </a:rPr>
              <a:t>gegebenen</a:t>
            </a:r>
            <a:r>
              <a:rPr lang="en-US" sz="2000" spc="-1" dirty="0">
                <a:latin typeface="LMU CompatilFact"/>
              </a:rPr>
              <a:t> Information</a:t>
            </a:r>
          </a:p>
          <a:p>
            <a:pPr marL="889200" lvl="1" indent="-3236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505847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63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lvl="0"/>
            <a:r>
              <a:rPr lang="de-DE" sz="4000" b="1" dirty="0">
                <a:latin typeface="LMU CompatilFact"/>
              </a:rPr>
              <a:t>Ausblick</a:t>
            </a:r>
            <a:endParaRPr lang="de-DE" sz="4000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429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>
                <a:latin typeface="LMU CompatilFact"/>
              </a:rPr>
              <a:t>Wahl des </a:t>
            </a:r>
            <a:r>
              <a:rPr lang="en-GB" sz="2400" spc="-1" dirty="0" err="1">
                <a:latin typeface="LMU CompatilFact"/>
              </a:rPr>
              <a:t>Gewichtsvektors</a:t>
            </a:r>
            <a:r>
              <a:rPr lang="en-GB" sz="2400" spc="-1" dirty="0">
                <a:latin typeface="LMU CompatilFact"/>
              </a:rPr>
              <a:t> und der </a:t>
            </a:r>
            <a:r>
              <a:rPr lang="en-GB" sz="2400" spc="-1" dirty="0" err="1">
                <a:latin typeface="LMU CompatilFact"/>
              </a:rPr>
              <a:t>Variablen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Ausschlaggebend</a:t>
            </a:r>
            <a:r>
              <a:rPr lang="en-US" sz="2000" spc="-1" dirty="0">
                <a:latin typeface="LMU CompatilFact"/>
              </a:rPr>
              <a:t> auf die </a:t>
            </a:r>
            <a:r>
              <a:rPr lang="en-US" sz="2000" spc="-1" dirty="0" err="1">
                <a:latin typeface="LMU CompatilFact"/>
              </a:rPr>
              <a:t>Clusterbewertungskriterien</a:t>
            </a:r>
            <a:endParaRPr lang="en-US" sz="20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Fachlich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sinnvoll</a:t>
            </a:r>
            <a:endParaRPr lang="en-US" sz="20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Evtl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durch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mit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mehr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Vorinformation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über</a:t>
            </a:r>
            <a:r>
              <a:rPr lang="en-US" sz="2000" spc="-1" dirty="0">
                <a:latin typeface="LMU CompatilFact"/>
              </a:rPr>
              <a:t> die </a:t>
            </a:r>
            <a:r>
              <a:rPr lang="en-US" sz="2000" spc="-1" dirty="0" err="1">
                <a:latin typeface="LMU CompatilFact"/>
              </a:rPr>
              <a:t>Daten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entscheiden</a:t>
            </a:r>
            <a:endParaRPr lang="en-GB" sz="2400" spc="-1" dirty="0">
              <a:latin typeface="LMU CompatilFact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>
                <a:latin typeface="LMU CompatilFact"/>
              </a:rPr>
              <a:t>Saison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GB" sz="2000" spc="-1" dirty="0" err="1">
                <a:latin typeface="LMU CompatilFact"/>
              </a:rPr>
              <a:t>Saisonbereinigung</a:t>
            </a:r>
            <a:endParaRPr lang="en-GB" sz="20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GB" sz="2000" spc="-1" dirty="0" err="1">
                <a:latin typeface="LMU CompatilFact"/>
              </a:rPr>
              <a:t>Datensatz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aufteilen</a:t>
            </a:r>
            <a:r>
              <a:rPr lang="en-GB" sz="2000" spc="-1" dirty="0">
                <a:latin typeface="LMU CompatilFact"/>
              </a:rPr>
              <a:t> und </a:t>
            </a:r>
            <a:r>
              <a:rPr lang="en-GB" sz="2000" spc="-1" dirty="0" err="1">
                <a:latin typeface="LMU CompatilFact"/>
              </a:rPr>
              <a:t>getrennt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analysieren</a:t>
            </a:r>
            <a:endParaRPr lang="en-GB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793866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64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lvl="0"/>
            <a:r>
              <a:rPr lang="de-DE" sz="4000" b="1" dirty="0">
                <a:latin typeface="LMU CompatilFact"/>
              </a:rPr>
              <a:t>Ausblick</a:t>
            </a:r>
            <a:endParaRPr lang="de-DE" sz="4000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429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 err="1">
                <a:latin typeface="LMU CompatilFact"/>
              </a:rPr>
              <a:t>Einbeziehen</a:t>
            </a:r>
            <a:r>
              <a:rPr lang="en-GB" sz="2400" spc="-1" dirty="0">
                <a:latin typeface="LMU CompatilFact"/>
              </a:rPr>
              <a:t> der </a:t>
            </a:r>
            <a:r>
              <a:rPr lang="en-GB" sz="2400" spc="-1" dirty="0" err="1">
                <a:latin typeface="LMU CompatilFact"/>
              </a:rPr>
              <a:t>zeitlichen</a:t>
            </a:r>
            <a:r>
              <a:rPr lang="en-GB" sz="2400" spc="-1" dirty="0">
                <a:latin typeface="LMU CompatilFact"/>
              </a:rPr>
              <a:t> </a:t>
            </a:r>
            <a:r>
              <a:rPr lang="en-GB" sz="2400" spc="-1" dirty="0" err="1">
                <a:latin typeface="LMU CompatilFact"/>
              </a:rPr>
              <a:t>Struktur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Einführen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einer</a:t>
            </a:r>
            <a:r>
              <a:rPr lang="en-US" sz="2000" spc="-1" dirty="0">
                <a:latin typeface="LMU CompatilFact"/>
              </a:rPr>
              <a:t> 3-Tage-Regel </a:t>
            </a:r>
            <a:r>
              <a:rPr lang="en-US" sz="2000" spc="-1" dirty="0" err="1">
                <a:latin typeface="LMU CompatilFact"/>
              </a:rPr>
              <a:t>beim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Clusterverfahren</a:t>
            </a:r>
            <a:endParaRPr lang="en-US" sz="20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Datenformat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als</a:t>
            </a:r>
            <a:r>
              <a:rPr lang="en-US" sz="2000" spc="-1" dirty="0">
                <a:latin typeface="LMU CompatilFact"/>
              </a:rPr>
              <a:t> Video </a:t>
            </a:r>
            <a:r>
              <a:rPr lang="en-US" sz="2000" spc="-1" dirty="0" err="1">
                <a:latin typeface="LMU CompatilFact"/>
              </a:rPr>
              <a:t>betrachten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statt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Ansammlung</a:t>
            </a:r>
            <a:r>
              <a:rPr lang="en-US" sz="2000" spc="-1" dirty="0">
                <a:latin typeface="LMU CompatilFact"/>
              </a:rPr>
              <a:t> von </a:t>
            </a:r>
            <a:r>
              <a:rPr lang="en-US" sz="2000" spc="-1" dirty="0" err="1">
                <a:latin typeface="LMU CompatilFact"/>
              </a:rPr>
              <a:t>Bildern</a:t>
            </a:r>
            <a:endParaRPr lang="en-US" sz="2000" spc="-1" dirty="0">
              <a:latin typeface="LMU CompatilFact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 err="1">
                <a:latin typeface="LMU CompatilFact"/>
              </a:rPr>
              <a:t>Einbeziehen</a:t>
            </a:r>
            <a:r>
              <a:rPr lang="en-GB" sz="2400" spc="-1" dirty="0">
                <a:latin typeface="LMU CompatilFact"/>
              </a:rPr>
              <a:t> </a:t>
            </a:r>
            <a:r>
              <a:rPr lang="en-GB" sz="2400" spc="-1" dirty="0" err="1">
                <a:latin typeface="LMU CompatilFact"/>
              </a:rPr>
              <a:t>weiterer</a:t>
            </a:r>
            <a:r>
              <a:rPr lang="en-GB" sz="2400" spc="-1" dirty="0">
                <a:latin typeface="LMU CompatilFact"/>
              </a:rPr>
              <a:t> </a:t>
            </a:r>
            <a:r>
              <a:rPr lang="en-GB" sz="2400" spc="-1" dirty="0" err="1">
                <a:latin typeface="LMU CompatilFact"/>
              </a:rPr>
              <a:t>Variablen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GB" sz="2000" spc="-1" dirty="0" err="1">
                <a:latin typeface="LMU CompatilFact"/>
              </a:rPr>
              <a:t>Anderer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vorhandenen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Messdaten</a:t>
            </a:r>
            <a:r>
              <a:rPr lang="en-GB" sz="2000" spc="-1" dirty="0">
                <a:latin typeface="LMU CompatilFact"/>
              </a:rPr>
              <a:t> (</a:t>
            </a:r>
            <a:r>
              <a:rPr lang="en-GB" sz="2000" spc="-1" dirty="0" err="1">
                <a:latin typeface="LMU CompatilFact"/>
              </a:rPr>
              <a:t>z.B.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Temperatur</a:t>
            </a:r>
            <a:r>
              <a:rPr lang="en-GB" sz="2000" spc="-1" dirty="0">
                <a:latin typeface="LMU CompatilFact"/>
              </a:rPr>
              <a:t>)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GB" sz="2000" spc="-1" dirty="0" err="1">
                <a:latin typeface="LMU CompatilFact"/>
              </a:rPr>
              <a:t>Berechnung</a:t>
            </a:r>
            <a:r>
              <a:rPr lang="en-GB" sz="2000" spc="-1" dirty="0">
                <a:latin typeface="LMU CompatilFact"/>
              </a:rPr>
              <a:t> der </a:t>
            </a:r>
            <a:r>
              <a:rPr lang="en-GB" sz="2000" spc="-1" dirty="0" err="1">
                <a:latin typeface="LMU CompatilFact"/>
              </a:rPr>
              <a:t>Stömungsrichtung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anhand</a:t>
            </a:r>
            <a:r>
              <a:rPr lang="en-GB" sz="2000" spc="-1" dirty="0">
                <a:latin typeface="LMU CompatilFact"/>
              </a:rPr>
              <a:t> des </a:t>
            </a:r>
            <a:r>
              <a:rPr lang="en-GB" sz="2000" spc="-1" dirty="0" err="1">
                <a:latin typeface="LMU CompatilFact"/>
              </a:rPr>
              <a:t>Bewegens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bestimmter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Gebiete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über</a:t>
            </a:r>
            <a:r>
              <a:rPr lang="en-GB" sz="2000" spc="-1" dirty="0">
                <a:latin typeface="LMU CompatilFact"/>
              </a:rPr>
              <a:t> den Tag</a:t>
            </a:r>
            <a:endParaRPr lang="en-GB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334213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318900" y="122886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Gliederung</a:t>
            </a:r>
            <a:endParaRPr lang="en-US" sz="4000" b="1" strike="noStrike" spc="-1" dirty="0">
              <a:latin typeface="Arial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C913D113-1209-4B44-8CF8-EDEA8877B098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Preprocessing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Wahl des Algorithmus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 Ergebnisse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3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Deskriptive Analyse </a:t>
            </a:r>
          </a:p>
          <a:p>
            <a:pPr marL="72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Verteilung über die Zeit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Unterschiede und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Ähnlichkeiten in den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Clustern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 Vergleich zur gegebenen GWL-Einteilung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4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Ausblick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4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Fazit</a:t>
            </a:r>
            <a:endParaRPr lang="en-US" sz="2000" b="0" strike="noStrike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2670715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835374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0119A022-1566-4FD8-9162-0CA08D61870E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Fazit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147D1C85-B93A-4256-94CF-E27944F0FE9E}"/>
              </a:ext>
            </a:extLst>
          </p:cNvPr>
          <p:cNvSpPr/>
          <p:nvPr/>
        </p:nvSpPr>
        <p:spPr>
          <a:xfrm>
            <a:off x="10404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565560" lvl="1">
              <a:spcAft>
                <a:spcPts val="1800"/>
              </a:spcAft>
              <a:buClr>
                <a:srgbClr val="000000"/>
              </a:buClr>
              <a:buSzPct val="45000"/>
              <a:tabLst>
                <a:tab pos="0" algn="l"/>
              </a:tabLst>
            </a:pPr>
            <a:endParaRPr lang="en-US" sz="2400" b="0" strike="noStrike" spc="-1" dirty="0">
              <a:latin typeface="LMU CompatilFact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67BB7F2C-1941-414A-B16F-AFB68F24CD11}"/>
              </a:ext>
            </a:extLst>
          </p:cNvPr>
          <p:cNvSpPr/>
          <p:nvPr/>
        </p:nvSpPr>
        <p:spPr>
          <a:xfrm>
            <a:off x="140400" y="2286000"/>
            <a:ext cx="11554200" cy="390260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Lassen sich Tage anhand von ihren Wettermesswerten sinnvoll clustern?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              </a:t>
            </a:r>
            <a:r>
              <a:rPr lang="de-DE" sz="2000" spc="-1" dirty="0" err="1">
                <a:solidFill>
                  <a:srgbClr val="000000"/>
                </a:solidFill>
                <a:latin typeface="LMU CompatilFact"/>
              </a:rPr>
              <a:t>Silhouettenkoeffizient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von 0.14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 Instabil</a:t>
            </a: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 </a:t>
            </a:r>
            <a:endParaRPr lang="de-DE" sz="2000" spc="-1" dirty="0">
              <a:solidFill>
                <a:srgbClr val="000000"/>
              </a:solidFill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Wie unterscheiden sich die entstandenen Cluster voneinander?</a:t>
            </a:r>
            <a:endParaRPr lang="en-US" sz="2400" spc="-1" dirty="0">
              <a:solidFill>
                <a:srgbClr val="000000"/>
              </a:solidFill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spc="-1" dirty="0">
                <a:latin typeface="LMU CompatilFact"/>
              </a:rPr>
              <a:t>              </a:t>
            </a:r>
            <a:r>
              <a:rPr lang="de-DE" sz="2000" spc="-1" dirty="0">
                <a:latin typeface="LMU CompatilFact"/>
              </a:rPr>
              <a:t>Starke Unterteilung in Sommer- und Wintertage</a:t>
            </a:r>
            <a:br>
              <a:rPr lang="de-DE" sz="2000" spc="-1" dirty="0">
                <a:latin typeface="LMU CompatilFact"/>
              </a:rPr>
            </a:br>
            <a:r>
              <a:rPr lang="de-DE" sz="2000" spc="-1" dirty="0">
                <a:latin typeface="LMU CompatilFact"/>
              </a:rPr>
              <a:t>                 räumliche Unterscheidung auf </a:t>
            </a:r>
            <a:r>
              <a:rPr lang="de-DE" sz="2000" spc="-1" dirty="0" err="1">
                <a:latin typeface="LMU CompatilFact"/>
              </a:rPr>
              <a:t>Mslp</a:t>
            </a:r>
            <a:r>
              <a:rPr lang="de-DE" sz="2000" spc="-1" dirty="0">
                <a:latin typeface="LMU CompatilFact"/>
              </a:rPr>
              <a:t> Ebene erkennbar, beim Geopotential eher nicht</a:t>
            </a:r>
            <a:r>
              <a:rPr lang="de-DE" sz="2800" spc="-1" dirty="0">
                <a:latin typeface="LMU CompatilFact"/>
              </a:rPr>
              <a:t> </a:t>
            </a:r>
            <a:br>
              <a:rPr lang="de-DE" sz="2000" spc="-1" dirty="0">
                <a:latin typeface="LMU CompatilFact"/>
              </a:rPr>
            </a:br>
            <a:r>
              <a:rPr lang="de-DE" sz="2000" spc="-1" dirty="0">
                <a:latin typeface="LMU CompatilFact"/>
              </a:rPr>
              <a:t>                 </a:t>
            </a:r>
            <a:r>
              <a:rPr lang="de-DE" spc="-1" dirty="0">
                <a:latin typeface="LMU CompatilFact"/>
              </a:rPr>
              <a:t>GWL Unterteilung spiegelt sich nicht sehr deutlich wieder</a:t>
            </a:r>
            <a:r>
              <a:rPr lang="de-DE" sz="2800" spc="-1" dirty="0">
                <a:latin typeface="LMU CompatilFact"/>
              </a:rPr>
              <a:t> </a:t>
            </a:r>
            <a:endParaRPr lang="de-DE" spc="-1" dirty="0"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400" spc="-1" dirty="0"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latin typeface="LMU CompatilFact"/>
            </a:endParaRP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57B61297-046D-4F3B-8F2D-9EF54DF77980}"/>
              </a:ext>
            </a:extLst>
          </p:cNvPr>
          <p:cNvSpPr/>
          <p:nvPr/>
        </p:nvSpPr>
        <p:spPr>
          <a:xfrm>
            <a:off x="703712" y="2952624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4749628D-E4A8-46AD-B93B-44DB5487D50B}"/>
              </a:ext>
            </a:extLst>
          </p:cNvPr>
          <p:cNvSpPr/>
          <p:nvPr/>
        </p:nvSpPr>
        <p:spPr>
          <a:xfrm>
            <a:off x="703709" y="3384682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39B34847-E21C-4FF6-9EE1-1D607CACD011}"/>
              </a:ext>
            </a:extLst>
          </p:cNvPr>
          <p:cNvSpPr/>
          <p:nvPr/>
        </p:nvSpPr>
        <p:spPr>
          <a:xfrm>
            <a:off x="703706" y="4445089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9E399819-2475-43EF-875C-D7BC56E17ABE}"/>
              </a:ext>
            </a:extLst>
          </p:cNvPr>
          <p:cNvSpPr/>
          <p:nvPr/>
        </p:nvSpPr>
        <p:spPr>
          <a:xfrm>
            <a:off x="703707" y="4877147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1F42416D-91C0-4D40-8BEC-9E4E344EA4A5}"/>
              </a:ext>
            </a:extLst>
          </p:cNvPr>
          <p:cNvSpPr/>
          <p:nvPr/>
        </p:nvSpPr>
        <p:spPr>
          <a:xfrm>
            <a:off x="703708" y="5309205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12722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835374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C7C58661-52AB-492B-A655-F204A424B7A0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Referenzen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52F28229-4D5B-4ED1-80F0-31E742A93EE4}"/>
              </a:ext>
            </a:extLst>
          </p:cNvPr>
          <p:cNvSpPr/>
          <p:nvPr/>
        </p:nvSpPr>
        <p:spPr>
          <a:xfrm>
            <a:off x="140400" y="2286000"/>
            <a:ext cx="11554200" cy="390260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U CompatilFact"/>
              </a:rPr>
              <a:t>Fattouh, L. &amp; Alharbi, M. Using Modified Partitioning Around Medoids Clustering Technique in Mobile Network Planning. </a:t>
            </a:r>
            <a:r>
              <a:rPr lang="en-US" sz="2000" i="1" dirty="0">
                <a:latin typeface="LMU CompatilFact"/>
              </a:rPr>
              <a:t>International Journal of Computer Science Issues</a:t>
            </a:r>
            <a:r>
              <a:rPr lang="en-US" sz="2000" dirty="0">
                <a:latin typeface="LMU CompatilFact"/>
              </a:rPr>
              <a:t> </a:t>
            </a:r>
            <a:r>
              <a:rPr lang="en-US" sz="2000" b="1" dirty="0">
                <a:latin typeface="LMU CompatilFact"/>
              </a:rPr>
              <a:t>9</a:t>
            </a:r>
            <a:r>
              <a:rPr lang="en-US" sz="2000" dirty="0">
                <a:latin typeface="LMU CompatilFact"/>
              </a:rPr>
              <a:t> (2013).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LMU CompatilFact"/>
              </a:rPr>
              <a:t>Hoyer, A.    (</a:t>
            </a:r>
            <a:r>
              <a:rPr lang="de-DE" sz="2000" dirty="0" err="1">
                <a:latin typeface="LMU CompatilFact"/>
              </a:rPr>
              <a:t>ed</a:t>
            </a:r>
            <a:r>
              <a:rPr lang="de-DE" sz="2000" dirty="0">
                <a:latin typeface="LMU CompatilFact"/>
              </a:rPr>
              <a:t> Ludwig-Maximilians-Universität München) (Sommersemester 2020).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U CompatilFact"/>
              </a:rPr>
              <a:t>James, P. M. An objective classification method for Hess and </a:t>
            </a:r>
            <a:r>
              <a:rPr lang="en-US" sz="2000" dirty="0" err="1">
                <a:latin typeface="LMU CompatilFact"/>
              </a:rPr>
              <a:t>Brezowsky</a:t>
            </a:r>
            <a:r>
              <a:rPr lang="en-US" sz="2000" dirty="0">
                <a:latin typeface="LMU CompatilFact"/>
              </a:rPr>
              <a:t> </a:t>
            </a:r>
            <a:r>
              <a:rPr lang="en-US" sz="2000" dirty="0" err="1">
                <a:latin typeface="LMU CompatilFact"/>
              </a:rPr>
              <a:t>Grosswetterlagen</a:t>
            </a:r>
            <a:r>
              <a:rPr lang="en-US" sz="2000" dirty="0">
                <a:latin typeface="LMU CompatilFact"/>
              </a:rPr>
              <a:t> over Europe. </a:t>
            </a:r>
            <a:r>
              <a:rPr lang="en-US" sz="2000" i="1" dirty="0">
                <a:latin typeface="LMU CompatilFact"/>
              </a:rPr>
              <a:t>Theoretical and Applied Climatology</a:t>
            </a:r>
            <a:r>
              <a:rPr lang="en-US" sz="2000" dirty="0">
                <a:latin typeface="LMU CompatilFact"/>
              </a:rPr>
              <a:t> </a:t>
            </a:r>
            <a:r>
              <a:rPr lang="en-US" sz="2000" b="1" dirty="0">
                <a:latin typeface="LMU CompatilFact"/>
              </a:rPr>
              <a:t>88</a:t>
            </a:r>
            <a:r>
              <a:rPr lang="pt-BR" sz="2000" dirty="0">
                <a:latin typeface="LMU CompatilFact"/>
              </a:rPr>
              <a:t>, 17-42, doi:10.1007/s00704-006-0239-3 (2007).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LMU CompatilFact"/>
              </a:rPr>
              <a:t>Neuen, A. </a:t>
            </a:r>
            <a:r>
              <a:rPr lang="de-DE" sz="2000" i="1" dirty="0">
                <a:latin typeface="LMU CompatilFact"/>
              </a:rPr>
              <a:t>Großwetterlagen: Die </a:t>
            </a:r>
            <a:r>
              <a:rPr lang="de-DE" sz="2000" i="1" dirty="0" err="1">
                <a:latin typeface="LMU CompatilFact"/>
              </a:rPr>
              <a:t>antizyklonale</a:t>
            </a:r>
            <a:r>
              <a:rPr lang="de-DE" sz="2000" i="1" dirty="0">
                <a:latin typeface="LMU CompatilFact"/>
              </a:rPr>
              <a:t> </a:t>
            </a:r>
            <a:r>
              <a:rPr lang="de-DE" sz="2000" i="1" dirty="0" err="1">
                <a:latin typeface="LMU CompatilFact"/>
              </a:rPr>
              <a:t>Westlage</a:t>
            </a:r>
            <a:r>
              <a:rPr lang="de-DE" sz="2000" i="1" dirty="0">
                <a:latin typeface="LMU CompatilFact"/>
              </a:rPr>
              <a:t> (WA)</a:t>
            </a:r>
            <a:r>
              <a:rPr lang="de-DE" sz="2000" dirty="0">
                <a:latin typeface="LMU CompatilFact"/>
              </a:rPr>
              <a:t>, &lt;https://wetterkanal.kachelmannwetter.com/grosswetterlagen-die-antizyklonale-westlage-wa/&gt; (11.11.2015).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LMU CompatilFact"/>
              </a:rPr>
              <a:t>Schwarzer. </a:t>
            </a:r>
            <a:r>
              <a:rPr lang="de-DE" sz="2000" i="1" dirty="0">
                <a:latin typeface="LMU CompatilFact"/>
              </a:rPr>
              <a:t>SKlima.de, private Wetterstation Peißenberg</a:t>
            </a:r>
            <a:r>
              <a:rPr lang="de-DE" sz="2000" dirty="0">
                <a:latin typeface="LMU CompatilFact"/>
              </a:rPr>
              <a:t>, &lt;http://sklima.de/impressum.php&gt; (2021).</a:t>
            </a: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400" spc="-1" dirty="0"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18289417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835374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8967840D-C0A4-44D7-A53C-94F7E7CB372E}"/>
              </a:ext>
            </a:extLst>
          </p:cNvPr>
          <p:cNvSpPr/>
          <p:nvPr/>
        </p:nvSpPr>
        <p:spPr>
          <a:xfrm>
            <a:off x="5088377" y="2671560"/>
            <a:ext cx="1819973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Anhang</a:t>
            </a:r>
            <a:endParaRPr lang="en-US" sz="4000" b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38938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Versuchte Algorithmen/Metriken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CustomShape 6">
            <a:extLst>
              <a:ext uri="{FF2B5EF4-FFF2-40B4-BE49-F238E27FC236}">
                <a16:creationId xmlns:a16="http://schemas.microsoft.com/office/drawing/2014/main" id="{8272018D-C016-4A4E-BB61-1194D4053313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lvl="0" indent="-342899">
              <a:buClr>
                <a:srgbClr val="000000"/>
              </a:buClr>
              <a:buSzPts val="2400"/>
              <a:buFont typeface="Arial"/>
              <a:buChar char="•"/>
            </a:pPr>
            <a:r>
              <a:rPr lang="sv-SE" sz="2400" dirty="0">
                <a:solidFill>
                  <a:schemeClr val="dk1"/>
                </a:solidFill>
                <a:latin typeface="LMU CompatilFact"/>
              </a:rPr>
              <a:t>Cluster Algorithmen: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PAM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K-means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Fuzzy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GMM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DBSCAN</a:t>
            </a:r>
          </a:p>
          <a:p>
            <a:pPr marL="451260" lvl="0" indent="-342899">
              <a:spcBef>
                <a:spcPts val="1417"/>
              </a:spcBef>
              <a:buClr>
                <a:srgbClr val="000000"/>
              </a:buClr>
              <a:buSzPts val="2400"/>
              <a:buFont typeface="Arial"/>
              <a:buChar char="•"/>
            </a:pPr>
            <a:r>
              <a:rPr lang="sv-SE" sz="2400" dirty="0">
                <a:solidFill>
                  <a:schemeClr val="dk1"/>
                </a:solidFill>
                <a:latin typeface="LMU CompatilFact"/>
              </a:rPr>
              <a:t>Metriken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Euklidisch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Manhattan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Mahalanobis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gower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100000"/>
            </a:pPr>
            <a:br>
              <a:rPr lang="de-DE" sz="2000" spc="-1" dirty="0">
                <a:latin typeface="LMU CompatilFact"/>
              </a:rPr>
            </a:br>
            <a:endParaRPr lang="de-DE" sz="2400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2622116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A6813225-E898-4136-982C-05484CC46CE5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3" name="CustomShape 6"/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Clustereinteilung der Tage anhand beobachteter Wetterdaten</a:t>
            </a:r>
            <a:endParaRPr lang="en-US" sz="2000" b="0" strike="noStrike" spc="-1" dirty="0">
              <a:latin typeface="LMU CompatilFact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Anzahl Cluster &lt; Anzahl GWL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s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Berücksichtigung der räumlichen Datenstruktur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Tage als Beobachtungseinheit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Ohne Vorinformation der herrschenden GWL</a:t>
            </a:r>
          </a:p>
          <a:p>
            <a:pPr marL="540360" lvl="1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40360" lvl="1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US" sz="2000" b="0" strike="noStrike" spc="-1" dirty="0">
                <a:latin typeface="Arial"/>
              </a:rPr>
              <a:t> </a:t>
            </a:r>
            <a:r>
              <a:rPr lang="en-US" sz="2400" b="0" strike="noStrike" spc="-1" dirty="0" err="1">
                <a:latin typeface="LMU CompatilFact"/>
              </a:rPr>
              <a:t>Mit</a:t>
            </a:r>
            <a:r>
              <a:rPr lang="en-US" sz="2400" b="0" strike="noStrike" spc="-1" dirty="0">
                <a:latin typeface="LMU CompatilFact"/>
              </a:rPr>
              <a:t> </a:t>
            </a:r>
            <a:r>
              <a:rPr lang="en-US" sz="2400" b="0" strike="noStrike" spc="-1" dirty="0" err="1">
                <a:latin typeface="LMU CompatilFact"/>
              </a:rPr>
              <a:t>welcher</a:t>
            </a:r>
            <a:r>
              <a:rPr lang="en-US" sz="2400" b="0" strike="noStrike" spc="-1" dirty="0">
                <a:latin typeface="LMU CompatilFact"/>
              </a:rPr>
              <a:t> </a:t>
            </a:r>
            <a:r>
              <a:rPr lang="en-US" sz="2400" b="0" strike="noStrike" spc="-1" dirty="0" err="1">
                <a:latin typeface="LMU CompatilFact"/>
              </a:rPr>
              <a:t>Methode</a:t>
            </a:r>
            <a:r>
              <a:rPr lang="en-US" sz="2400" b="0" strike="noStrike" spc="-1" dirty="0">
                <a:latin typeface="LMU CompatilFact"/>
              </a:rPr>
              <a:t> </a:t>
            </a:r>
            <a:r>
              <a:rPr lang="en-US" sz="2400" b="0" strike="noStrike" spc="-1" dirty="0" err="1">
                <a:latin typeface="LMU CompatilFact"/>
              </a:rPr>
              <a:t>ist</a:t>
            </a:r>
            <a:r>
              <a:rPr lang="en-US" sz="2400" b="0" strike="noStrike" spc="-1" dirty="0">
                <a:latin typeface="LMU CompatilFact"/>
              </a:rPr>
              <a:t> dies </a:t>
            </a:r>
            <a:r>
              <a:rPr lang="en-US" sz="2400" b="0" strike="noStrike" spc="-1" dirty="0" err="1">
                <a:latin typeface="LMU CompatilFact"/>
              </a:rPr>
              <a:t>sinnvoll</a:t>
            </a:r>
            <a:r>
              <a:rPr lang="en-US" sz="2400" b="0" strike="noStrike" spc="-1" dirty="0">
                <a:latin typeface="LMU CompatilFact"/>
              </a:rPr>
              <a:t> </a:t>
            </a:r>
            <a:r>
              <a:rPr lang="en-US" sz="2400" b="0" strike="noStrike" spc="-1" dirty="0" err="1">
                <a:latin typeface="LMU CompatilFact"/>
              </a:rPr>
              <a:t>möglich</a:t>
            </a:r>
            <a:r>
              <a:rPr lang="en-US" sz="2400" b="0" strike="noStrike" spc="-1" dirty="0">
                <a:latin typeface="LMU CompatilFact"/>
              </a:rPr>
              <a:t>?</a:t>
            </a:r>
            <a:endParaRPr lang="en-US" sz="2000" b="0" strike="noStrike" spc="-1" dirty="0">
              <a:latin typeface="LMU CompatilFact"/>
            </a:endParaRPr>
          </a:p>
        </p:txBody>
      </p:sp>
      <p:sp>
        <p:nvSpPr>
          <p:cNvPr id="14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Ziele des Projekts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AEDDD173-DDAC-4AE5-8C7F-2E32866CE25A}"/>
              </a:ext>
            </a:extLst>
          </p:cNvPr>
          <p:cNvSpPr/>
          <p:nvPr/>
        </p:nvSpPr>
        <p:spPr>
          <a:xfrm>
            <a:off x="348605" y="5115435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1415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>
                <a:latin typeface="LMU CompatilFact"/>
              </a:rPr>
              <a:pPr>
                <a:defRPr/>
              </a:pPr>
              <a:t>70</a:t>
            </a:fld>
            <a:endParaRPr lang="de-DE" dirty="0">
              <a:latin typeface="LMU CompatilFact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solidFill>
            <a:srgbClr val="C6C7BE"/>
          </a:solidFill>
        </p:spPr>
        <p:txBody>
          <a:bodyPr/>
          <a:lstStyle/>
          <a:p>
            <a:r>
              <a:rPr lang="de-DE" dirty="0">
                <a:latin typeface="LMU CompatilFact"/>
              </a:rPr>
              <a:t>Präsentation am 01.03.2021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9390B17-4145-41B9-82BB-F790CBEBDE6D}"/>
              </a:ext>
            </a:extLst>
          </p:cNvPr>
          <p:cNvSpPr/>
          <p:nvPr/>
        </p:nvSpPr>
        <p:spPr bwMode="auto">
          <a:xfrm>
            <a:off x="9300356" y="188640"/>
            <a:ext cx="1800200" cy="792088"/>
          </a:xfrm>
          <a:prstGeom prst="rect">
            <a:avLst/>
          </a:prstGeom>
          <a:solidFill>
            <a:srgbClr val="C6C7BE"/>
          </a:solidFill>
          <a:ln w="12700" cap="flat" cmpd="sng" algn="ctr">
            <a:solidFill>
              <a:srgbClr val="C6C7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3A54566-C011-4326-BC0B-AFE1CB755628}"/>
              </a:ext>
            </a:extLst>
          </p:cNvPr>
          <p:cNvSpPr txBox="1">
            <a:spLocks/>
          </p:cNvSpPr>
          <p:nvPr/>
        </p:nvSpPr>
        <p:spPr>
          <a:xfrm>
            <a:off x="302605" y="12668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endParaRPr lang="en-GB" kern="0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18009493-1578-4098-8756-C183C1606E70}"/>
              </a:ext>
            </a:extLst>
          </p:cNvPr>
          <p:cNvSpPr txBox="1">
            <a:spLocks/>
          </p:cNvSpPr>
          <p:nvPr/>
        </p:nvSpPr>
        <p:spPr>
          <a:xfrm>
            <a:off x="455005" y="14192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sz="4800" b="1" dirty="0"/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5004BD96-B197-4B64-9000-384BCFF7F33C}"/>
              </a:ext>
            </a:extLst>
          </p:cNvPr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Katja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Gutmair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Stella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Akouete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Noah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Hurmer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 und Anne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Gritto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5C0855DB-E4D2-4FA4-ABE1-25B00E4FA1BC}"/>
              </a:ext>
            </a:extLst>
          </p:cNvPr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4" name="Google Shape;412;p50">
            <a:extLst>
              <a:ext uri="{FF2B5EF4-FFF2-40B4-BE49-F238E27FC236}">
                <a16:creationId xmlns:a16="http://schemas.microsoft.com/office/drawing/2014/main" id="{5AE9A187-6CF6-43DB-826F-392AAD9E951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5088" y="1221575"/>
            <a:ext cx="8730000" cy="52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6006003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8" name="Google Shape;785;p79">
            <a:extLst>
              <a:ext uri="{FF2B5EF4-FFF2-40B4-BE49-F238E27FC236}">
                <a16:creationId xmlns:a16="http://schemas.microsoft.com/office/drawing/2014/main" id="{F1413D47-D074-4ECC-8B07-4060F71A4DB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8800" y="1212728"/>
            <a:ext cx="8712000" cy="52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36600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9" name="Google Shape;797;p80">
            <a:extLst>
              <a:ext uri="{FF2B5EF4-FFF2-40B4-BE49-F238E27FC236}">
                <a16:creationId xmlns:a16="http://schemas.microsoft.com/office/drawing/2014/main" id="{160C30FB-CB3C-4D1D-B50C-A0525A7EE84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8800" y="1213200"/>
            <a:ext cx="8712000" cy="52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58550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D384CA1-020F-4537-BBEA-BC6D0B4DE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231200"/>
            <a:ext cx="8711997" cy="52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311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74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3ACB4A6-0506-4EFE-9D37-C6EF09575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231200"/>
            <a:ext cx="8712000" cy="522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731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9" name="Google Shape;751;p76">
            <a:extLst>
              <a:ext uri="{FF2B5EF4-FFF2-40B4-BE49-F238E27FC236}">
                <a16:creationId xmlns:a16="http://schemas.microsoft.com/office/drawing/2014/main" id="{CADA73EB-8019-49B0-8AF1-6006B0EE1C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2200" y="1206000"/>
            <a:ext cx="8727600" cy="52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64059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864B74-8B50-4DED-B8EE-C81C3EF56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137" y="1302164"/>
            <a:ext cx="8497725" cy="509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986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194761A-B447-46DB-B3C7-51EFB5E02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021" y="1360108"/>
            <a:ext cx="8161957" cy="503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817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969;p96">
            <a:extLst>
              <a:ext uri="{FF2B5EF4-FFF2-40B4-BE49-F238E27FC236}">
                <a16:creationId xmlns:a16="http://schemas.microsoft.com/office/drawing/2014/main" id="{FDCB9A83-1367-40AB-AF7C-B7E32FD3AAB2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70;p96">
            <a:extLst>
              <a:ext uri="{FF2B5EF4-FFF2-40B4-BE49-F238E27FC236}">
                <a16:creationId xmlns:a16="http://schemas.microsoft.com/office/drawing/2014/main" id="{13EB31A4-BEFB-4CF7-8883-875D22718FC3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Cluster </a:t>
            </a:r>
            <a:r>
              <a:rPr lang="de-DE" sz="4000" b="1" dirty="0" err="1">
                <a:latin typeface="LMU CompatilFact"/>
              </a:rPr>
              <a:t>Boosting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71;p96">
            <a:extLst>
              <a:ext uri="{FF2B5EF4-FFF2-40B4-BE49-F238E27FC236}">
                <a16:creationId xmlns:a16="http://schemas.microsoft.com/office/drawing/2014/main" id="{44980ECB-F9E8-43B3-9A4D-AA03021DF177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72;p96">
            <a:extLst>
              <a:ext uri="{FF2B5EF4-FFF2-40B4-BE49-F238E27FC236}">
                <a16:creationId xmlns:a16="http://schemas.microsoft.com/office/drawing/2014/main" id="{975A1297-CF0A-45D4-88DF-CBFD85B9DB55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973;p96">
            <a:extLst>
              <a:ext uri="{FF2B5EF4-FFF2-40B4-BE49-F238E27FC236}">
                <a16:creationId xmlns:a16="http://schemas.microsoft.com/office/drawing/2014/main" id="{484A216E-CBE1-4513-B822-D91A2B59508D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974;p96">
            <a:extLst>
              <a:ext uri="{FF2B5EF4-FFF2-40B4-BE49-F238E27FC236}">
                <a16:creationId xmlns:a16="http://schemas.microsoft.com/office/drawing/2014/main" id="{D3A8C6A7-E93F-48EB-AE93-06F1128EAEF3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insert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Formula</a:t>
            </a:r>
          </a:p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endParaRPr lang="de-DE" sz="2400" dirty="0">
              <a:solidFill>
                <a:schemeClr val="dk1"/>
              </a:solidFill>
              <a:latin typeface="LMU CompatilFact"/>
            </a:endParaRPr>
          </a:p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endParaRPr lang="de-DE" sz="2400" dirty="0">
              <a:solidFill>
                <a:schemeClr val="dk1"/>
              </a:solidFill>
              <a:latin typeface="LMU CompatilFact"/>
            </a:endParaRPr>
          </a:p>
          <a:p>
            <a:pPr lvl="0"/>
            <a:endParaRPr lang="de-DE" sz="2400" dirty="0">
              <a:solidFill>
                <a:schemeClr val="dk1"/>
              </a:solidFill>
              <a:latin typeface="LMU CompatilFact"/>
            </a:endParaRPr>
          </a:p>
          <a:p>
            <a:pPr marL="457200" lvl="0" indent="-381000">
              <a:buClr>
                <a:schemeClr val="dk1"/>
              </a:buClr>
              <a:buSzPts val="2400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Pro Iteration sample ziehen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3 mal zufällige 5-Jahresperioden</a:t>
            </a:r>
            <a:endParaRPr lang="de-DE" sz="2400" dirty="0">
              <a:solidFill>
                <a:schemeClr val="dk1"/>
              </a:solidFill>
              <a:latin typeface="LMU CompatilFact"/>
            </a:endParaRPr>
          </a:p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endParaRPr lang="de-DE" sz="2400" dirty="0">
              <a:solidFill>
                <a:schemeClr val="dk1"/>
              </a:solidFill>
              <a:latin typeface="LMU CompatilFact"/>
            </a:endParaRPr>
          </a:p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endParaRPr lang="de-DE" sz="2400" dirty="0">
              <a:solidFill>
                <a:schemeClr val="dk1"/>
              </a:solidFill>
              <a:latin typeface="LMU CompatilFact"/>
            </a:endParaRPr>
          </a:p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975;p96">
            <a:extLst>
              <a:ext uri="{FF2B5EF4-FFF2-40B4-BE49-F238E27FC236}">
                <a16:creationId xmlns:a16="http://schemas.microsoft.com/office/drawing/2014/main" id="{F357E316-FBDD-43A8-B92D-FEAB41F68031}"/>
              </a:ext>
            </a:extLst>
          </p:cNvPr>
          <p:cNvSpPr txBox="1"/>
          <p:nvPr/>
        </p:nvSpPr>
        <p:spPr>
          <a:xfrm>
            <a:off x="7414800" y="1624025"/>
            <a:ext cx="22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highlight>
                  <a:srgbClr val="FF0000"/>
                </a:highlight>
              </a:rPr>
              <a:t>TODO</a:t>
            </a:r>
            <a:endParaRPr>
              <a:highlight>
                <a:srgbClr val="FF0000"/>
              </a:highlight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9E92BB4-3D42-4197-9949-084AA94BF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915" y="1135005"/>
            <a:ext cx="7096125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9946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001;p98">
            <a:extLst>
              <a:ext uri="{FF2B5EF4-FFF2-40B4-BE49-F238E27FC236}">
                <a16:creationId xmlns:a16="http://schemas.microsoft.com/office/drawing/2014/main" id="{07ACEC7C-57D6-4017-A8F2-DC5D9B2CB63B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02;p98">
            <a:extLst>
              <a:ext uri="{FF2B5EF4-FFF2-40B4-BE49-F238E27FC236}">
                <a16:creationId xmlns:a16="http://schemas.microsoft.com/office/drawing/2014/main" id="{F038253C-0726-4C67-B409-412043272DFC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Cluster </a:t>
            </a:r>
            <a:r>
              <a:rPr lang="de-DE" sz="4000" b="1" dirty="0" err="1">
                <a:latin typeface="LMU CompatilFact"/>
              </a:rPr>
              <a:t>Boosting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03;p98">
            <a:extLst>
              <a:ext uri="{FF2B5EF4-FFF2-40B4-BE49-F238E27FC236}">
                <a16:creationId xmlns:a16="http://schemas.microsoft.com/office/drawing/2014/main" id="{B615ED61-F51B-4912-AB8D-EE721124B195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004;p98">
            <a:extLst>
              <a:ext uri="{FF2B5EF4-FFF2-40B4-BE49-F238E27FC236}">
                <a16:creationId xmlns:a16="http://schemas.microsoft.com/office/drawing/2014/main" id="{D9C899DB-58F0-4649-A3C2-1AE4D89CEC77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05;p98">
            <a:extLst>
              <a:ext uri="{FF2B5EF4-FFF2-40B4-BE49-F238E27FC236}">
                <a16:creationId xmlns:a16="http://schemas.microsoft.com/office/drawing/2014/main" id="{126BFA01-771F-4789-92A3-29AE0210B55A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06;p98">
            <a:extLst>
              <a:ext uri="{FF2B5EF4-FFF2-40B4-BE49-F238E27FC236}">
                <a16:creationId xmlns:a16="http://schemas.microsoft.com/office/drawing/2014/main" id="{FF23C7B5-64BB-4F67-A49B-0C7756B10D66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Bewertungsfunktion f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 err="1">
                <a:solidFill>
                  <a:schemeClr val="dk1"/>
                </a:solidFill>
                <a:latin typeface="LMU CompatilFact"/>
              </a:rPr>
              <a:t>Silhouettenkoeffizient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Timeline - Wert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Stabilität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insert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formula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07;p98">
            <a:extLst>
              <a:ext uri="{FF2B5EF4-FFF2-40B4-BE49-F238E27FC236}">
                <a16:creationId xmlns:a16="http://schemas.microsoft.com/office/drawing/2014/main" id="{2E492D94-CBF4-4063-80AA-EBBC767A87B2}"/>
              </a:ext>
            </a:extLst>
          </p:cNvPr>
          <p:cNvSpPr txBox="1"/>
          <p:nvPr/>
        </p:nvSpPr>
        <p:spPr>
          <a:xfrm>
            <a:off x="7414800" y="1624025"/>
            <a:ext cx="22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highlight>
                  <a:srgbClr val="FF0000"/>
                </a:highlight>
              </a:rPr>
              <a:t>TODO</a:t>
            </a:r>
            <a:endParaRPr>
              <a:highlight>
                <a:srgbClr val="FF0000"/>
              </a:highligh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02B95D-2F42-4C30-A1C8-EE280183A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915" y="1135005"/>
            <a:ext cx="7096125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382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A6813225-E898-4136-982C-05484CC46CE5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3" name="CustomShape 6"/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Vergleich der Cluster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Verteilung von GWL in den Clustern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Vergleich der Zusammensetzung der einzelnen Cluster: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Wie scheinen sie sich auffällig zu unterscheiden?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4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Ziele des Projekts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84066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065;p102">
            <a:extLst>
              <a:ext uri="{FF2B5EF4-FFF2-40B4-BE49-F238E27FC236}">
                <a16:creationId xmlns:a16="http://schemas.microsoft.com/office/drawing/2014/main" id="{B05DF70F-955E-4570-BEB6-44B596FD4E68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66;p102">
            <a:extLst>
              <a:ext uri="{FF2B5EF4-FFF2-40B4-BE49-F238E27FC236}">
                <a16:creationId xmlns:a16="http://schemas.microsoft.com/office/drawing/2014/main" id="{B50CC775-CCE0-4173-A559-FCD4DC71A27E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Cluster </a:t>
            </a:r>
            <a:r>
              <a:rPr lang="de-DE" sz="4000" b="1" dirty="0" err="1">
                <a:latin typeface="LMU CompatilFact"/>
              </a:rPr>
              <a:t>Boosting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67;p102">
            <a:extLst>
              <a:ext uri="{FF2B5EF4-FFF2-40B4-BE49-F238E27FC236}">
                <a16:creationId xmlns:a16="http://schemas.microsoft.com/office/drawing/2014/main" id="{1ECF3353-5F87-4437-8198-EF9BD4D8BA39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068;p102">
            <a:extLst>
              <a:ext uri="{FF2B5EF4-FFF2-40B4-BE49-F238E27FC236}">
                <a16:creationId xmlns:a16="http://schemas.microsoft.com/office/drawing/2014/main" id="{2FC75EC3-25C9-41B7-87F2-F5D24F973E76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69;p102">
            <a:extLst>
              <a:ext uri="{FF2B5EF4-FFF2-40B4-BE49-F238E27FC236}">
                <a16:creationId xmlns:a16="http://schemas.microsoft.com/office/drawing/2014/main" id="{E7B236C9-E946-44A7-B47B-751B99FF41E7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70;p102">
            <a:extLst>
              <a:ext uri="{FF2B5EF4-FFF2-40B4-BE49-F238E27FC236}">
                <a16:creationId xmlns:a16="http://schemas.microsoft.com/office/drawing/2014/main" id="{ABF52261-1CBA-4D82-A944-8A0415F0A69D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Probleme: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fachliche Sinnhaftigkeit der Gewichte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Instabilität des Algorithmus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sehr teuer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13104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134;p107">
            <a:extLst>
              <a:ext uri="{FF2B5EF4-FFF2-40B4-BE49-F238E27FC236}">
                <a16:creationId xmlns:a16="http://schemas.microsoft.com/office/drawing/2014/main" id="{DA646512-753E-499D-B772-71E85FB19167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35;p107">
            <a:extLst>
              <a:ext uri="{FF2B5EF4-FFF2-40B4-BE49-F238E27FC236}">
                <a16:creationId xmlns:a16="http://schemas.microsoft.com/office/drawing/2014/main" id="{8C99E2BE-E00A-4C33-AE7B-4A423AEF2A74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Filter-Ansatz   Clusteralgorithmus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136;p107">
            <a:extLst>
              <a:ext uri="{FF2B5EF4-FFF2-40B4-BE49-F238E27FC236}">
                <a16:creationId xmlns:a16="http://schemas.microsoft.com/office/drawing/2014/main" id="{4558E14B-8EBA-40CF-A894-BF37282794D8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37;p107">
            <a:extLst>
              <a:ext uri="{FF2B5EF4-FFF2-40B4-BE49-F238E27FC236}">
                <a16:creationId xmlns:a16="http://schemas.microsoft.com/office/drawing/2014/main" id="{55B66AFF-A714-4497-B0E0-6BF7C1C97A97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138;p107">
            <a:extLst>
              <a:ext uri="{FF2B5EF4-FFF2-40B4-BE49-F238E27FC236}">
                <a16:creationId xmlns:a16="http://schemas.microsoft.com/office/drawing/2014/main" id="{3DD9A4A3-1B44-445E-89AC-223D4549570D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139;p107">
            <a:extLst>
              <a:ext uri="{FF2B5EF4-FFF2-40B4-BE49-F238E27FC236}">
                <a16:creationId xmlns:a16="http://schemas.microsoft.com/office/drawing/2014/main" id="{21A58CF8-A8E2-4FC8-A49D-B44BB0FE377F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Pro Startpunkt: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Solang keine neuen Punkte mehr gefunden werden: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</a:t>
            </a: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Für alle Punkte im Cluster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	Finde alle Punkte, die &lt;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eps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entfernt sind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	Füge sie dem Cluster hinzu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eps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=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eps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/ x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5365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E9A1D5F1-6776-4B94-8440-350230BDA538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  <a:ea typeface="DejaVu Sans"/>
              </a:rPr>
              <a:t>Beispiele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6" name="Google Shape;959;p95">
            <a:extLst>
              <a:ext uri="{FF2B5EF4-FFF2-40B4-BE49-F238E27FC236}">
                <a16:creationId xmlns:a16="http://schemas.microsoft.com/office/drawing/2014/main" id="{663D2EC3-3559-4093-9788-160C4086FFCF}"/>
              </a:ext>
            </a:extLst>
          </p:cNvPr>
          <p:cNvSpPr/>
          <p:nvPr/>
        </p:nvSpPr>
        <p:spPr>
          <a:xfrm>
            <a:off x="7095281" y="2590665"/>
            <a:ext cx="318600" cy="2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8DB029-4E5C-4FDD-8738-2FBF6709D1E0}"/>
              </a:ext>
            </a:extLst>
          </p:cNvPr>
          <p:cNvSpPr txBox="1"/>
          <p:nvPr/>
        </p:nvSpPr>
        <p:spPr>
          <a:xfrm>
            <a:off x="7681207" y="2536045"/>
            <a:ext cx="2719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Zum Teil aber auch sehr </a:t>
            </a:r>
            <a:br>
              <a:rPr lang="de-DE" dirty="0"/>
            </a:br>
            <a:r>
              <a:rPr lang="de-DE" dirty="0"/>
              <a:t>unterschiedlich</a:t>
            </a:r>
          </a:p>
        </p:txBody>
      </p:sp>
      <p:pic>
        <p:nvPicPr>
          <p:cNvPr id="3" name="Grafik 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13408A42-8555-4F87-8E3D-7B0174B18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00" y="2062800"/>
            <a:ext cx="5616000" cy="307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29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9</a:t>
            </a:fld>
            <a:endParaRPr lang="en-US" sz="1400" b="0" strike="noStrike" spc="-1" dirty="0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F440094D-0BF1-41C5-9A91-37CB4D20F658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endParaRPr lang="en-US" sz="2000" b="0" strike="noStrike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4231832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360">
          <a:noFill/>
        </a:ln>
      </a:spPr>
      <a:bodyPr lIns="90000" tIns="45000" rIns="90000" bIns="45000">
        <a:noAutofit/>
      </a:bodyPr>
      <a:lstStyle>
        <a:defPPr marL="432000" indent="-323640" algn="l">
          <a:lnSpc>
            <a:spcPct val="100000"/>
          </a:lnSpc>
          <a:spcBef>
            <a:spcPts val="1417"/>
          </a:spcBef>
          <a:buClr>
            <a:srgbClr val="000000"/>
          </a:buClr>
          <a:buSzPct val="45000"/>
          <a:buFont typeface="Wingdings" charset="2"/>
          <a:buChar char=""/>
          <a:defRPr sz="2400" b="0" strike="noStrike" spc="-1" dirty="0">
            <a:solidFill>
              <a:srgbClr val="000000"/>
            </a:solidFill>
            <a:latin typeface="LMU CompatilFac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a:style>
    </a:spDef>
  </a:objectDefaults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3800</Words>
  <Application>Microsoft Office PowerPoint</Application>
  <PresentationFormat>Breitbild</PresentationFormat>
  <Paragraphs>945</Paragraphs>
  <Slides>82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82</vt:i4>
      </vt:variant>
    </vt:vector>
  </HeadingPairs>
  <TitlesOfParts>
    <vt:vector size="94" baseType="lpstr">
      <vt:lpstr>Arial</vt:lpstr>
      <vt:lpstr>Calibri</vt:lpstr>
      <vt:lpstr>Cambria Math</vt:lpstr>
      <vt:lpstr>Courier New</vt:lpstr>
      <vt:lpstr>Eras Light ITC</vt:lpstr>
      <vt:lpstr>LMU CompatilFact</vt:lpstr>
      <vt:lpstr>StarSymbol</vt:lpstr>
      <vt:lpstr>Symbol</vt:lpstr>
      <vt:lpstr>Times New Roman</vt:lpstr>
      <vt:lpstr>Wingdings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schaaf</dc:creator>
  <dc:description/>
  <cp:lastModifiedBy>HP</cp:lastModifiedBy>
  <cp:revision>3631</cp:revision>
  <cp:lastPrinted>2002-10-09T14:32:30Z</cp:lastPrinted>
  <dcterms:created xsi:type="dcterms:W3CDTF">2003-07-21T12:00:07Z</dcterms:created>
  <dcterms:modified xsi:type="dcterms:W3CDTF">2021-02-28T19:41:06Z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Breitbild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14</vt:i4>
  </property>
</Properties>
</file>